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19" r:id="rId2"/>
    <p:sldId id="320" r:id="rId3"/>
    <p:sldId id="286" r:id="rId4"/>
    <p:sldId id="329" r:id="rId5"/>
    <p:sldId id="311" r:id="rId6"/>
    <p:sldId id="346" r:id="rId7"/>
    <p:sldId id="321" r:id="rId8"/>
    <p:sldId id="322" r:id="rId9"/>
    <p:sldId id="324" r:id="rId10"/>
    <p:sldId id="328" r:id="rId11"/>
    <p:sldId id="343" r:id="rId12"/>
    <p:sldId id="344" r:id="rId13"/>
    <p:sldId id="325" r:id="rId14"/>
    <p:sldId id="347" r:id="rId15"/>
    <p:sldId id="297" r:id="rId16"/>
    <p:sldId id="299" r:id="rId17"/>
    <p:sldId id="300" r:id="rId18"/>
    <p:sldId id="301" r:id="rId19"/>
    <p:sldId id="302" r:id="rId20"/>
    <p:sldId id="303" r:id="rId21"/>
    <p:sldId id="304" r:id="rId22"/>
    <p:sldId id="305" r:id="rId23"/>
    <p:sldId id="345" r:id="rId24"/>
    <p:sldId id="327" r:id="rId25"/>
    <p:sldId id="308"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96" autoAdjust="0"/>
    <p:restoredTop sz="58849" autoAdjust="0"/>
  </p:normalViewPr>
  <p:slideViewPr>
    <p:cSldViewPr>
      <p:cViewPr varScale="1">
        <p:scale>
          <a:sx n="33" d="100"/>
          <a:sy n="33" d="100"/>
        </p:scale>
        <p:origin x="-1440"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AD54F0-29F7-4BAD-BF6F-C669751543EE}" type="datetimeFigureOut">
              <a:rPr lang="en-US" smtClean="0"/>
              <a:t>9/25/2015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355103-51FB-4D25-881C-057407BE1D0B}" type="slidenum">
              <a:rPr lang="en-US" smtClean="0"/>
              <a:t>‹#›</a:t>
            </a:fld>
            <a:endParaRPr lang="en-US"/>
          </a:p>
        </p:txBody>
      </p:sp>
    </p:spTree>
    <p:extLst>
      <p:ext uri="{BB962C8B-B14F-4D97-AF65-F5344CB8AC3E}">
        <p14:creationId xmlns:p14="http://schemas.microsoft.com/office/powerpoint/2010/main" val="3497993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Abercrombie </a:t>
            </a:r>
            <a:r>
              <a:rPr lang="en-US" sz="1200" kern="1200" dirty="0" smtClean="0">
                <a:solidFill>
                  <a:schemeClr val="tx1"/>
                </a:solidFill>
                <a:effectLst/>
                <a:latin typeface="+mn-lt"/>
                <a:ea typeface="+mn-ea"/>
                <a:cs typeface="+mn-cs"/>
              </a:rPr>
              <a:t>&amp; Kent began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the idea of “shoot with a camera, not with a gun”.</a:t>
            </a:r>
            <a:r>
              <a:rPr lang="en-US" sz="1200" kern="1200" baseline="0" dirty="0" smtClean="0">
                <a:solidFill>
                  <a:schemeClr val="tx1"/>
                </a:solidFill>
                <a:effectLst/>
                <a:latin typeface="+mn-lt"/>
                <a:ea typeface="+mn-ea"/>
                <a:cs typeface="+mn-cs"/>
              </a:rPr>
              <a:t>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We believe</a:t>
            </a:r>
            <a:r>
              <a:rPr lang="en-US" sz="1200" b="1" kern="1200" baseline="0" dirty="0" smtClean="0">
                <a:solidFill>
                  <a:schemeClr val="tx1"/>
                </a:solidFill>
                <a:effectLst/>
                <a:latin typeface="+mn-lt"/>
                <a:ea typeface="+mn-ea"/>
                <a:cs typeface="+mn-cs"/>
              </a:rPr>
              <a:t> that s</a:t>
            </a:r>
            <a:r>
              <a:rPr lang="en-US" sz="1200" b="1" kern="1200" dirty="0" smtClean="0">
                <a:solidFill>
                  <a:schemeClr val="tx1"/>
                </a:solidFill>
                <a:effectLst/>
                <a:latin typeface="+mn-lt"/>
                <a:ea typeface="+mn-ea"/>
                <a:cs typeface="+mn-cs"/>
              </a:rPr>
              <a:t>ustainable, nature-based tourism offers the best hope of protecting endangered places</a:t>
            </a:r>
            <a:r>
              <a:rPr lang="en-US" sz="1200" kern="1200" dirty="0" smtClean="0">
                <a:solidFill>
                  <a:schemeClr val="tx1"/>
                </a:solidFill>
                <a:effectLst/>
                <a:latin typeface="+mn-lt"/>
                <a:ea typeface="+mn-ea"/>
                <a:cs typeface="+mn-cs"/>
              </a:rPr>
              <a:t> because it provides good jobs that reward local people for protecting wildlife, while preserving traditional cultures.</a:t>
            </a:r>
          </a:p>
        </p:txBody>
      </p:sp>
      <p:sp>
        <p:nvSpPr>
          <p:cNvPr id="4" name="Slide Number Placeholder 3"/>
          <p:cNvSpPr>
            <a:spLocks noGrp="1"/>
          </p:cNvSpPr>
          <p:nvPr>
            <p:ph type="sldNum" sz="quarter" idx="10"/>
          </p:nvPr>
        </p:nvSpPr>
        <p:spPr/>
        <p:txBody>
          <a:bodyPr/>
          <a:lstStyle/>
          <a:p>
            <a:fld id="{5B355103-51FB-4D25-881C-057407BE1D0B}" type="slidenum">
              <a:rPr lang="en-US" smtClean="0"/>
              <a:t>1</a:t>
            </a:fld>
            <a:endParaRPr lang="en-US"/>
          </a:p>
        </p:txBody>
      </p:sp>
    </p:spTree>
    <p:extLst>
      <p:ext uri="{BB962C8B-B14F-4D97-AF65-F5344CB8AC3E}">
        <p14:creationId xmlns:p14="http://schemas.microsoft.com/office/powerpoint/2010/main" val="569708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Wildly popular with students, teachers and parents are the “Rhino Watch” field trips A&amp;K sponsor which take Maasai children into the Reserve to enable them to experience their natural heritage just as international visitors do and better understand conserv</a:t>
            </a:r>
            <a:r>
              <a:rPr lang="en-US" sz="1200" kern="1200" baseline="0" dirty="0" smtClean="0">
                <a:solidFill>
                  <a:schemeClr val="tx1"/>
                </a:solidFill>
                <a:effectLst/>
                <a:latin typeface="+mn-lt"/>
                <a:ea typeface="+mn-ea"/>
                <a:cs typeface="+mn-cs"/>
              </a:rPr>
              <a:t>ation and</a:t>
            </a:r>
            <a:r>
              <a:rPr lang="en-US" sz="1200" kern="1200" dirty="0" smtClean="0">
                <a:solidFill>
                  <a:schemeClr val="tx1"/>
                </a:solidFill>
                <a:effectLst/>
                <a:latin typeface="+mn-lt"/>
                <a:ea typeface="+mn-ea"/>
                <a:cs typeface="+mn-cs"/>
              </a:rPr>
              <a:t> the many benefits of sustainable tourism. More than 1,500 have participated since A&amp;K support launched the program. </a:t>
            </a:r>
          </a:p>
          <a:p>
            <a:endParaRPr lang="en-US" dirty="0"/>
          </a:p>
        </p:txBody>
      </p:sp>
      <p:sp>
        <p:nvSpPr>
          <p:cNvPr id="4" name="Slide Number Placeholder 3"/>
          <p:cNvSpPr>
            <a:spLocks noGrp="1"/>
          </p:cNvSpPr>
          <p:nvPr>
            <p:ph type="sldNum" sz="quarter" idx="10"/>
          </p:nvPr>
        </p:nvSpPr>
        <p:spPr/>
        <p:txBody>
          <a:bodyPr/>
          <a:lstStyle/>
          <a:p>
            <a:fld id="{A8369FCE-EEB0-4249-9160-1DEB72FBEC56}" type="slidenum">
              <a:rPr lang="en-US" smtClean="0"/>
              <a:t>13</a:t>
            </a:fld>
            <a:endParaRPr lang="en-US"/>
          </a:p>
        </p:txBody>
      </p:sp>
    </p:spTree>
    <p:extLst>
      <p:ext uri="{BB962C8B-B14F-4D97-AF65-F5344CB8AC3E}">
        <p14:creationId xmlns:p14="http://schemas.microsoft.com/office/powerpoint/2010/main" val="73856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 AKP pillar</a:t>
            </a:r>
            <a:endParaRPr lang="en-US" dirty="0"/>
          </a:p>
        </p:txBody>
      </p:sp>
      <p:sp>
        <p:nvSpPr>
          <p:cNvPr id="4" name="Slide Number Placeholder 3"/>
          <p:cNvSpPr>
            <a:spLocks noGrp="1"/>
          </p:cNvSpPr>
          <p:nvPr>
            <p:ph type="sldNum" sz="quarter" idx="10"/>
          </p:nvPr>
        </p:nvSpPr>
        <p:spPr/>
        <p:txBody>
          <a:bodyPr/>
          <a:lstStyle/>
          <a:p>
            <a:fld id="{A8369FCE-EEB0-4249-9160-1DEB72FBEC56}" type="slidenum">
              <a:rPr lang="en-US" smtClean="0"/>
              <a:t>15</a:t>
            </a:fld>
            <a:endParaRPr lang="en-US"/>
          </a:p>
        </p:txBody>
      </p:sp>
    </p:spTree>
    <p:extLst>
      <p:ext uri="{BB962C8B-B14F-4D97-AF65-F5344CB8AC3E}">
        <p14:creationId xmlns:p14="http://schemas.microsoft.com/office/powerpoint/2010/main" val="3541533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Guests are invited to plant indigenous trees as a way to personally aid reforestation efforts in the </a:t>
            </a:r>
            <a:r>
              <a:rPr lang="en-US" sz="1200" kern="1200" dirty="0" err="1" smtClean="0">
                <a:solidFill>
                  <a:schemeClr val="tx1"/>
                </a:solidFill>
                <a:effectLst/>
                <a:latin typeface="+mn-lt"/>
                <a:ea typeface="+mn-ea"/>
                <a:cs typeface="+mn-cs"/>
              </a:rPr>
              <a:t>Masai</a:t>
            </a:r>
            <a:r>
              <a:rPr lang="en-US" sz="1200" kern="1200" dirty="0" smtClean="0">
                <a:solidFill>
                  <a:schemeClr val="tx1"/>
                </a:solidFill>
                <a:effectLst/>
                <a:latin typeface="+mn-lt"/>
                <a:ea typeface="+mn-ea"/>
                <a:cs typeface="+mn-cs"/>
              </a:rPr>
              <a:t> Mara. An organic garden recycles green vegetation from the wetlands as compost.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A8369FCE-EEB0-4249-9160-1DEB72FBEC56}" type="slidenum">
              <a:rPr lang="en-US" smtClean="0"/>
              <a:t>16</a:t>
            </a:fld>
            <a:endParaRPr lang="en-US"/>
          </a:p>
        </p:txBody>
      </p:sp>
    </p:spTree>
    <p:extLst>
      <p:ext uri="{BB962C8B-B14F-4D97-AF65-F5344CB8AC3E}">
        <p14:creationId xmlns:p14="http://schemas.microsoft.com/office/powerpoint/2010/main" val="2559536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err="1" smtClean="0">
                <a:latin typeface="Arial" charset="0"/>
              </a:rPr>
              <a:t>Maasai</a:t>
            </a:r>
            <a:r>
              <a:rPr lang="en-US" altLang="en-US" sz="1200" dirty="0" smtClean="0">
                <a:latin typeface="Arial" charset="0"/>
              </a:rPr>
              <a:t> children involved in Conservation Clubs are sharing with other students and their families and communities the importance of  trees – to  provide shade, serve as windbreaks, enrich the soil, and regulate water run off.</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8369FCE-EEB0-4249-9160-1DEB72FBEC56}" type="slidenum">
              <a:rPr lang="en-US" smtClean="0"/>
              <a:t>17</a:t>
            </a:fld>
            <a:endParaRPr lang="en-US"/>
          </a:p>
        </p:txBody>
      </p:sp>
    </p:spTree>
    <p:extLst>
      <p:ext uri="{BB962C8B-B14F-4D97-AF65-F5344CB8AC3E}">
        <p14:creationId xmlns:p14="http://schemas.microsoft.com/office/powerpoint/2010/main" val="1469661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Guest</a:t>
            </a:r>
            <a:r>
              <a:rPr lang="en-US" baseline="0" dirty="0" smtClean="0"/>
              <a:t> can browse the beautiful traditional handiwork of the </a:t>
            </a:r>
            <a:r>
              <a:rPr lang="en-US" baseline="0" dirty="0" err="1" smtClean="0"/>
              <a:t>Olonana</a:t>
            </a:r>
            <a:r>
              <a:rPr lang="en-US" baseline="0" dirty="0" smtClean="0"/>
              <a:t> </a:t>
            </a:r>
            <a:r>
              <a:rPr lang="en-US" baseline="0" dirty="0" err="1" smtClean="0"/>
              <a:t>Maasai</a:t>
            </a:r>
            <a:r>
              <a:rPr lang="en-US" baseline="0" dirty="0" smtClean="0"/>
              <a:t> Women’s Beadwork Project supported by AKP and </a:t>
            </a:r>
            <a:r>
              <a:rPr lang="en-US" baseline="0" dirty="0" err="1" smtClean="0"/>
              <a:t>Santuary</a:t>
            </a:r>
            <a:r>
              <a:rPr lang="en-US" baseline="0" dirty="0" smtClean="0"/>
              <a:t> </a:t>
            </a:r>
            <a:r>
              <a:rPr lang="en-US" baseline="0" dirty="0" err="1" smtClean="0"/>
              <a:t>Olonana</a:t>
            </a:r>
            <a:r>
              <a:rPr lang="en-US" baseline="0" dirty="0" smtClean="0"/>
              <a:t>.  Guests can see the women create their beadwork and purchase handicrafts in the gift shop. 100% of each purchase goes directly to the women’s group. This income helps meet the needs of their families and educate their children.  </a:t>
            </a:r>
            <a:endParaRPr lang="en-US" dirty="0"/>
          </a:p>
        </p:txBody>
      </p:sp>
      <p:sp>
        <p:nvSpPr>
          <p:cNvPr id="4" name="Slide Number Placeholder 3"/>
          <p:cNvSpPr>
            <a:spLocks noGrp="1"/>
          </p:cNvSpPr>
          <p:nvPr>
            <p:ph type="sldNum" sz="quarter" idx="10"/>
          </p:nvPr>
        </p:nvSpPr>
        <p:spPr/>
        <p:txBody>
          <a:bodyPr/>
          <a:lstStyle/>
          <a:p>
            <a:fld id="{A8369FCE-EEB0-4249-9160-1DEB72FBEC56}" type="slidenum">
              <a:rPr lang="en-US" smtClean="0"/>
              <a:t>19</a:t>
            </a:fld>
            <a:endParaRPr lang="en-US"/>
          </a:p>
        </p:txBody>
      </p:sp>
    </p:spTree>
    <p:extLst>
      <p:ext uri="{BB962C8B-B14F-4D97-AF65-F5344CB8AC3E}">
        <p14:creationId xmlns:p14="http://schemas.microsoft.com/office/powerpoint/2010/main" val="3812649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0" dirty="0" smtClean="0">
                <a:latin typeface="Arial Black" pitchFamily="34" charset="0"/>
              </a:rPr>
              <a:t>Education sponsorship</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0" dirty="0" smtClean="0">
                <a:latin typeface="Arial Black" pitchFamily="34" charset="0"/>
              </a:rPr>
              <a:t>Rhino Watch trips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0" dirty="0" smtClean="0">
                <a:latin typeface="Arial Black" pitchFamily="34" charset="0"/>
              </a:rPr>
              <a:t>Girls’ ablutions block</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0" dirty="0" smtClean="0">
                <a:latin typeface="Arial Black" pitchFamily="34" charset="0"/>
              </a:rPr>
              <a:t>Tree planting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i="0" dirty="0" smtClean="0">
                <a:latin typeface="Arial Black" pitchFamily="34" charset="0"/>
              </a:rPr>
              <a:t>Community Empowerment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i="1" dirty="0" smtClean="0">
              <a:latin typeface="Arial Black" pitchFamily="34" charset="0"/>
            </a:endParaRPr>
          </a:p>
          <a:p>
            <a:endParaRPr lang="en-US" dirty="0"/>
          </a:p>
        </p:txBody>
      </p:sp>
      <p:sp>
        <p:nvSpPr>
          <p:cNvPr id="4" name="Slide Number Placeholder 3"/>
          <p:cNvSpPr>
            <a:spLocks noGrp="1"/>
          </p:cNvSpPr>
          <p:nvPr>
            <p:ph type="sldNum" sz="quarter" idx="10"/>
          </p:nvPr>
        </p:nvSpPr>
        <p:spPr/>
        <p:txBody>
          <a:bodyPr/>
          <a:lstStyle/>
          <a:p>
            <a:fld id="{5B355103-51FB-4D25-881C-057407BE1D0B}" type="slidenum">
              <a:rPr lang="en-US" smtClean="0"/>
              <a:t>24</a:t>
            </a:fld>
            <a:endParaRPr lang="en-US"/>
          </a:p>
        </p:txBody>
      </p:sp>
    </p:spTree>
    <p:extLst>
      <p:ext uri="{BB962C8B-B14F-4D97-AF65-F5344CB8AC3E}">
        <p14:creationId xmlns:p14="http://schemas.microsoft.com/office/powerpoint/2010/main" val="696849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5268" indent="-278949" eaLnBrk="0" hangingPunct="0">
              <a:spcBef>
                <a:spcPct val="30000"/>
              </a:spcBef>
              <a:defRPr sz="1200">
                <a:solidFill>
                  <a:schemeClr val="tx1"/>
                </a:solidFill>
                <a:latin typeface="Calibri" pitchFamily="34" charset="0"/>
              </a:defRPr>
            </a:lvl2pPr>
            <a:lvl3pPr marL="1115797" indent="-223159" eaLnBrk="0" hangingPunct="0">
              <a:spcBef>
                <a:spcPct val="30000"/>
              </a:spcBef>
              <a:defRPr sz="1200">
                <a:solidFill>
                  <a:schemeClr val="tx1"/>
                </a:solidFill>
                <a:latin typeface="Calibri" pitchFamily="34" charset="0"/>
              </a:defRPr>
            </a:lvl3pPr>
            <a:lvl4pPr marL="1562115" indent="-223159" eaLnBrk="0" hangingPunct="0">
              <a:spcBef>
                <a:spcPct val="30000"/>
              </a:spcBef>
              <a:defRPr sz="1200">
                <a:solidFill>
                  <a:schemeClr val="tx1"/>
                </a:solidFill>
                <a:latin typeface="Calibri" pitchFamily="34" charset="0"/>
              </a:defRPr>
            </a:lvl4pPr>
            <a:lvl5pPr marL="2008434" indent="-223159" eaLnBrk="0" hangingPunct="0">
              <a:spcBef>
                <a:spcPct val="30000"/>
              </a:spcBef>
              <a:defRPr sz="1200">
                <a:solidFill>
                  <a:schemeClr val="tx1"/>
                </a:solidFill>
                <a:latin typeface="Calibri" pitchFamily="34" charset="0"/>
              </a:defRPr>
            </a:lvl5pPr>
            <a:lvl6pPr marL="2454753" indent="-223159" eaLnBrk="0" fontAlgn="base" hangingPunct="0">
              <a:spcBef>
                <a:spcPct val="30000"/>
              </a:spcBef>
              <a:spcAft>
                <a:spcPct val="0"/>
              </a:spcAft>
              <a:defRPr sz="1200">
                <a:solidFill>
                  <a:schemeClr val="tx1"/>
                </a:solidFill>
                <a:latin typeface="Calibri" pitchFamily="34" charset="0"/>
              </a:defRPr>
            </a:lvl6pPr>
            <a:lvl7pPr marL="2901071" indent="-223159" eaLnBrk="0" fontAlgn="base" hangingPunct="0">
              <a:spcBef>
                <a:spcPct val="30000"/>
              </a:spcBef>
              <a:spcAft>
                <a:spcPct val="0"/>
              </a:spcAft>
              <a:defRPr sz="1200">
                <a:solidFill>
                  <a:schemeClr val="tx1"/>
                </a:solidFill>
                <a:latin typeface="Calibri" pitchFamily="34" charset="0"/>
              </a:defRPr>
            </a:lvl7pPr>
            <a:lvl8pPr marL="3347390" indent="-223159" eaLnBrk="0" fontAlgn="base" hangingPunct="0">
              <a:spcBef>
                <a:spcPct val="30000"/>
              </a:spcBef>
              <a:spcAft>
                <a:spcPct val="0"/>
              </a:spcAft>
              <a:defRPr sz="1200">
                <a:solidFill>
                  <a:schemeClr val="tx1"/>
                </a:solidFill>
                <a:latin typeface="Calibri" pitchFamily="34" charset="0"/>
              </a:defRPr>
            </a:lvl8pPr>
            <a:lvl9pPr marL="3793708" indent="-223159"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48174FE-FC0D-4EE4-B1B6-D438C65554BC}" type="slidenum">
              <a:rPr lang="en-GB" altLang="en-US" smtClean="0">
                <a:latin typeface="Arial" charset="0"/>
              </a:rPr>
              <a:pPr eaLnBrk="1" hangingPunct="1">
                <a:spcBef>
                  <a:spcPct val="0"/>
                </a:spcBef>
              </a:pPr>
              <a:t>25</a:t>
            </a:fld>
            <a:endParaRPr lang="en-GB" alt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mn-ea"/>
                <a:cs typeface="+mn-cs"/>
              </a:rPr>
              <a:t>The foundation of Abercrombie &amp; Kent’s business model is working </a:t>
            </a:r>
            <a:r>
              <a:rPr lang="en-GB" sz="1200" b="1" kern="1200" dirty="0" smtClean="0">
                <a:solidFill>
                  <a:schemeClr val="tx1"/>
                </a:solidFill>
                <a:effectLst/>
                <a:latin typeface="+mn-lt"/>
                <a:ea typeface="+mn-ea"/>
                <a:cs typeface="+mn-cs"/>
              </a:rPr>
              <a:t>in partnership with local communities</a:t>
            </a:r>
            <a:r>
              <a:rPr lang="en-GB" sz="1200" kern="1200" dirty="0" smtClean="0">
                <a:solidFill>
                  <a:schemeClr val="tx1"/>
                </a:solidFill>
                <a:effectLst/>
                <a:latin typeface="+mn-lt"/>
                <a:ea typeface="+mn-ea"/>
                <a:cs typeface="+mn-cs"/>
              </a:rPr>
              <a:t> to protect and preserve the culture, wildlife and ecosystem.  When our guests see this</a:t>
            </a:r>
            <a:r>
              <a:rPr lang="en-GB" sz="1200" kern="1200" baseline="0" dirty="0" smtClean="0">
                <a:solidFill>
                  <a:schemeClr val="tx1"/>
                </a:solidFill>
                <a:effectLst/>
                <a:latin typeface="+mn-lt"/>
                <a:ea typeface="+mn-ea"/>
                <a:cs typeface="+mn-cs"/>
              </a:rPr>
              <a:t> commitment during their travels with us, they are often inspired to give back.</a:t>
            </a:r>
            <a:endParaRPr lang="en-US" sz="1200" kern="1200" dirty="0" smtClean="0">
              <a:solidFill>
                <a:schemeClr val="tx1"/>
              </a:solidFill>
              <a:effectLst/>
              <a:latin typeface="+mn-lt"/>
              <a:ea typeface="+mn-ea"/>
              <a:cs typeface="+mn-cs"/>
            </a:endParaRPr>
          </a:p>
          <a:p>
            <a:endParaRPr lang="en-US" sz="1200" baseline="0" dirty="0" smtClean="0"/>
          </a:p>
          <a:p>
            <a:endParaRPr lang="en-US" sz="1200" baseline="0" dirty="0" smtClean="0"/>
          </a:p>
          <a:p>
            <a:r>
              <a:rPr lang="en-US" sz="1200" baseline="0" dirty="0" smtClean="0"/>
              <a:t>In Kenya, the </a:t>
            </a:r>
            <a:r>
              <a:rPr lang="en-US" sz="1200" dirty="0" smtClean="0"/>
              <a:t>Masai Mara Conservation Programme formalized A&amp;K’s ongoing collaboration with local Maasai communities in planning their own development and enterprise priorities, building their capacity to manage natural resources and utilize the amazing biodiversity that draws visitors from around the world as a renewable, sustainable resource for their benefit. AKP programs include: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building classrooms</a:t>
            </a:r>
          </a:p>
          <a:p>
            <a:pPr marL="285750" indent="-285750">
              <a:buFont typeface="Arial" panose="020B0604020202020204" pitchFamily="34" charset="0"/>
              <a:buChar char="•"/>
            </a:pPr>
            <a:r>
              <a:rPr lang="en-US" sz="1200" dirty="0" smtClean="0"/>
              <a:t>sponsoring school fees</a:t>
            </a:r>
          </a:p>
          <a:p>
            <a:pPr marL="285750" indent="-285750">
              <a:buFont typeface="Arial" panose="020B0604020202020204" pitchFamily="34" charset="0"/>
              <a:buChar char="•"/>
            </a:pPr>
            <a:r>
              <a:rPr lang="en-US" sz="1200" dirty="0" smtClean="0"/>
              <a:t>introducing Maasai children to their natural heritage with field trips into the Masai Mara National Reserve</a:t>
            </a:r>
          </a:p>
          <a:p>
            <a:pPr marL="285750" indent="-285750">
              <a:buFont typeface="Arial" panose="020B0604020202020204" pitchFamily="34" charset="0"/>
              <a:buChar char="•"/>
            </a:pPr>
            <a:r>
              <a:rPr lang="en-US" sz="1200" dirty="0" smtClean="0"/>
              <a:t>reforestation </a:t>
            </a:r>
          </a:p>
          <a:p>
            <a:pPr marL="285750" indent="-285750">
              <a:buFont typeface="Arial" panose="020B0604020202020204" pitchFamily="34" charset="0"/>
              <a:buChar char="•"/>
            </a:pPr>
            <a:r>
              <a:rPr lang="en-US" sz="1200" dirty="0" smtClean="0"/>
              <a:t>micro-enterprise initiatives with women’s groups</a:t>
            </a:r>
          </a:p>
        </p:txBody>
      </p:sp>
      <p:sp>
        <p:nvSpPr>
          <p:cNvPr id="4" name="Slide Number Placeholder 3"/>
          <p:cNvSpPr>
            <a:spLocks noGrp="1"/>
          </p:cNvSpPr>
          <p:nvPr>
            <p:ph type="sldNum" sz="quarter" idx="10"/>
          </p:nvPr>
        </p:nvSpPr>
        <p:spPr/>
        <p:txBody>
          <a:bodyPr/>
          <a:lstStyle/>
          <a:p>
            <a:fld id="{A8369FCE-EEB0-4249-9160-1DEB72FBEC56}" type="slidenum">
              <a:rPr lang="en-US" smtClean="0"/>
              <a:t>2</a:t>
            </a:fld>
            <a:endParaRPr lang="en-US"/>
          </a:p>
        </p:txBody>
      </p:sp>
    </p:spTree>
    <p:extLst>
      <p:ext uri="{BB962C8B-B14F-4D97-AF65-F5344CB8AC3E}">
        <p14:creationId xmlns:p14="http://schemas.microsoft.com/office/powerpoint/2010/main" val="1999364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Sarah will introduce herself and explain her role with</a:t>
            </a:r>
            <a:r>
              <a:rPr lang="en-US" baseline="0" dirty="0" smtClean="0"/>
              <a:t> AKP and Sanctuary</a:t>
            </a:r>
            <a:endParaRPr lang="en-US" dirty="0"/>
          </a:p>
        </p:txBody>
      </p:sp>
      <p:sp>
        <p:nvSpPr>
          <p:cNvPr id="4" name="Slide Number Placeholder 3"/>
          <p:cNvSpPr>
            <a:spLocks noGrp="1"/>
          </p:cNvSpPr>
          <p:nvPr>
            <p:ph type="sldNum" sz="quarter" idx="10"/>
          </p:nvPr>
        </p:nvSpPr>
        <p:spPr/>
        <p:txBody>
          <a:bodyPr/>
          <a:lstStyle/>
          <a:p>
            <a:fld id="{A8369FCE-EEB0-4249-9160-1DEB72FBEC56}" type="slidenum">
              <a:rPr lang="en-US" smtClean="0"/>
              <a:t>3</a:t>
            </a:fld>
            <a:endParaRPr lang="en-US"/>
          </a:p>
        </p:txBody>
      </p:sp>
    </p:spTree>
    <p:extLst>
      <p:ext uri="{BB962C8B-B14F-4D97-AF65-F5344CB8AC3E}">
        <p14:creationId xmlns:p14="http://schemas.microsoft.com/office/powerpoint/2010/main" val="2725705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smtClean="0"/>
          </a:p>
          <a:p>
            <a:r>
              <a:rPr lang="en-US" sz="1200" b="1" kern="1200" dirty="0" smtClean="0">
                <a:solidFill>
                  <a:schemeClr val="tx1"/>
                </a:solidFill>
                <a:effectLst/>
                <a:latin typeface="+mn-lt"/>
                <a:ea typeface="+mn-ea"/>
                <a:cs typeface="+mn-cs"/>
              </a:rPr>
              <a:t>How Family Travel Can Make a Difference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encourage families travelling with us to incorporate community</a:t>
            </a:r>
            <a:r>
              <a:rPr lang="en-US" sz="1200" kern="1200" baseline="0" dirty="0" smtClean="0">
                <a:solidFill>
                  <a:schemeClr val="tx1"/>
                </a:solidFill>
                <a:effectLst/>
                <a:latin typeface="+mn-lt"/>
                <a:ea typeface="+mn-ea"/>
                <a:cs typeface="+mn-cs"/>
              </a:rPr>
              <a:t> visits and </a:t>
            </a:r>
            <a:r>
              <a:rPr lang="en-US" sz="1200" kern="1200" dirty="0" smtClean="0">
                <a:solidFill>
                  <a:schemeClr val="tx1"/>
                </a:solidFill>
                <a:effectLst/>
                <a:latin typeface="+mn-lt"/>
                <a:ea typeface="+mn-ea"/>
                <a:cs typeface="+mn-cs"/>
              </a:rPr>
              <a:t>philanthropy into their safari.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A8369FCE-EEB0-4249-9160-1DEB72FBEC56}" type="slidenum">
              <a:rPr lang="en-US" smtClean="0"/>
              <a:t>4</a:t>
            </a:fld>
            <a:endParaRPr lang="en-US"/>
          </a:p>
        </p:txBody>
      </p:sp>
    </p:spTree>
    <p:extLst>
      <p:ext uri="{BB962C8B-B14F-4D97-AF65-F5344CB8AC3E}">
        <p14:creationId xmlns:p14="http://schemas.microsoft.com/office/powerpoint/2010/main" val="390954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355103-51FB-4D25-881C-057407BE1D0B}" type="slidenum">
              <a:rPr lang="en-US" smtClean="0"/>
              <a:t>5</a:t>
            </a:fld>
            <a:endParaRPr lang="en-US"/>
          </a:p>
        </p:txBody>
      </p:sp>
    </p:spTree>
    <p:extLst>
      <p:ext uri="{BB962C8B-B14F-4D97-AF65-F5344CB8AC3E}">
        <p14:creationId xmlns:p14="http://schemas.microsoft.com/office/powerpoint/2010/main" val="2611713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369FCE-EEB0-4249-9160-1DEB72FBEC56}" type="slidenum">
              <a:rPr lang="en-US" smtClean="0"/>
              <a:t>7</a:t>
            </a:fld>
            <a:endParaRPr lang="en-US"/>
          </a:p>
        </p:txBody>
      </p:sp>
    </p:spTree>
    <p:extLst>
      <p:ext uri="{BB962C8B-B14F-4D97-AF65-F5344CB8AC3E}">
        <p14:creationId xmlns:p14="http://schemas.microsoft.com/office/powerpoint/2010/main" val="3826128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Enkereri</a:t>
            </a:r>
            <a:r>
              <a:rPr lang="en-US" baseline="0" dirty="0" smtClean="0"/>
              <a:t> School. AKPs commitment to build </a:t>
            </a:r>
          </a:p>
          <a:p>
            <a:pPr marL="171450" indent="-171450">
              <a:buFont typeface="Arial" panose="020B0604020202020204" pitchFamily="34" charset="0"/>
              <a:buChar char="•"/>
            </a:pPr>
            <a:r>
              <a:rPr lang="en-US" baseline="0" dirty="0" smtClean="0"/>
              <a:t>Classroom blocks 5,6,7,8</a:t>
            </a:r>
          </a:p>
          <a:p>
            <a:pPr marL="171450" indent="-171450">
              <a:buFont typeface="Arial" panose="020B0604020202020204" pitchFamily="34" charset="0"/>
              <a:buChar char="•"/>
            </a:pPr>
            <a:r>
              <a:rPr lang="en-US" baseline="0" dirty="0" smtClean="0"/>
              <a:t>Vegetable Garden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8369FCE-EEB0-4249-9160-1DEB72FBEC56}" type="slidenum">
              <a:rPr lang="en-US" smtClean="0"/>
              <a:t>8</a:t>
            </a:fld>
            <a:endParaRPr lang="en-US"/>
          </a:p>
        </p:txBody>
      </p:sp>
    </p:spTree>
    <p:extLst>
      <p:ext uri="{BB962C8B-B14F-4D97-AF65-F5344CB8AC3E}">
        <p14:creationId xmlns:p14="http://schemas.microsoft.com/office/powerpoint/2010/main" val="3258451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369FCE-EEB0-4249-9160-1DEB72FBEC56}" type="slidenum">
              <a:rPr lang="en-US" smtClean="0"/>
              <a:t>9</a:t>
            </a:fld>
            <a:endParaRPr lang="en-US"/>
          </a:p>
        </p:txBody>
      </p:sp>
    </p:spTree>
    <p:extLst>
      <p:ext uri="{BB962C8B-B14F-4D97-AF65-F5344CB8AC3E}">
        <p14:creationId xmlns:p14="http://schemas.microsoft.com/office/powerpoint/2010/main" val="1577886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rial" panose="020B0604020202020204" pitchFamily="34" charset="0"/>
                <a:cs typeface="Arial" panose="020B0604020202020204" pitchFamily="34" charset="0"/>
              </a:rPr>
              <a:t>In the first 18 months of implementation…</a:t>
            </a:r>
          </a:p>
          <a:p>
            <a:endParaRPr lang="en-US" dirty="0" smtClean="0"/>
          </a:p>
          <a:p>
            <a:endParaRPr lang="en-US" sz="1200" dirty="0" smtClean="0">
              <a:solidFill>
                <a:schemeClr val="bg1"/>
              </a:solidFill>
              <a:latin typeface="Arial" panose="020B0604020202020204" pitchFamily="34" charset="0"/>
              <a:cs typeface="Arial" panose="020B0604020202020204" pitchFamily="34" charset="0"/>
            </a:endParaRPr>
          </a:p>
          <a:p>
            <a:r>
              <a:rPr lang="en-US" sz="1200" dirty="0" smtClean="0">
                <a:solidFill>
                  <a:schemeClr val="bg1"/>
                </a:solidFill>
                <a:latin typeface="Arial" panose="020B0604020202020204" pitchFamily="34" charset="0"/>
                <a:cs typeface="Arial" panose="020B0604020202020204" pitchFamily="34" charset="0"/>
              </a:rPr>
              <a:t>The implementation process</a:t>
            </a:r>
            <a:endParaRPr lang="en-US" dirty="0" smtClean="0"/>
          </a:p>
          <a:p>
            <a:pPr marL="342900" indent="-342900">
              <a:lnSpc>
                <a:spcPct val="150000"/>
              </a:lnSpc>
              <a:buFont typeface="+mj-lt"/>
              <a:buAutoNum type="arabicPeriod"/>
            </a:pPr>
            <a:r>
              <a:rPr lang="en-US" sz="1200" b="1" dirty="0" smtClean="0">
                <a:solidFill>
                  <a:srgbClr val="203092"/>
                </a:solidFill>
                <a:latin typeface="Arial" panose="020B0604020202020204" pitchFamily="34" charset="0"/>
                <a:cs typeface="Arial" panose="020B0604020202020204" pitchFamily="34" charset="0"/>
              </a:rPr>
              <a:t>Coordinator training</a:t>
            </a:r>
          </a:p>
          <a:p>
            <a:pPr marL="342900" indent="-342900">
              <a:lnSpc>
                <a:spcPct val="150000"/>
              </a:lnSpc>
              <a:buFont typeface="+mj-lt"/>
              <a:buAutoNum type="arabicPeriod"/>
            </a:pPr>
            <a:r>
              <a:rPr lang="en-US" sz="1200" b="1" dirty="0" smtClean="0">
                <a:solidFill>
                  <a:srgbClr val="203092"/>
                </a:solidFill>
                <a:latin typeface="Arial" panose="020B0604020202020204" pitchFamily="34" charset="0"/>
                <a:cs typeface="Arial" panose="020B0604020202020204" pitchFamily="34" charset="0"/>
              </a:rPr>
              <a:t>School selection</a:t>
            </a:r>
          </a:p>
          <a:p>
            <a:pPr marL="342900" indent="-342900">
              <a:lnSpc>
                <a:spcPct val="150000"/>
              </a:lnSpc>
              <a:buFont typeface="+mj-lt"/>
              <a:buAutoNum type="arabicPeriod"/>
            </a:pPr>
            <a:r>
              <a:rPr lang="en-US" sz="1200" b="1" dirty="0" smtClean="0">
                <a:solidFill>
                  <a:srgbClr val="203092"/>
                </a:solidFill>
                <a:latin typeface="Arial" panose="020B0604020202020204" pitchFamily="34" charset="0"/>
                <a:cs typeface="Arial" panose="020B0604020202020204" pitchFamily="34" charset="0"/>
              </a:rPr>
              <a:t>Textbook selection</a:t>
            </a:r>
          </a:p>
          <a:p>
            <a:pPr marL="342900" indent="-342900">
              <a:lnSpc>
                <a:spcPct val="150000"/>
              </a:lnSpc>
              <a:buFont typeface="+mj-lt"/>
              <a:buAutoNum type="arabicPeriod"/>
            </a:pPr>
            <a:r>
              <a:rPr lang="en-US" sz="1200" b="1" dirty="0" smtClean="0">
                <a:solidFill>
                  <a:srgbClr val="203092"/>
                </a:solidFill>
                <a:latin typeface="Arial" panose="020B0604020202020204" pitchFamily="34" charset="0"/>
                <a:cs typeface="Arial" panose="020B0604020202020204" pitchFamily="34" charset="0"/>
              </a:rPr>
              <a:t>Visit schools with program in place</a:t>
            </a:r>
          </a:p>
          <a:p>
            <a:endParaRPr lang="en-US" dirty="0" smtClean="0"/>
          </a:p>
          <a:p>
            <a:pPr marL="342900" indent="-342900">
              <a:lnSpc>
                <a:spcPct val="150000"/>
              </a:lnSpc>
              <a:buFont typeface="+mj-lt"/>
              <a:buAutoNum type="arabicPeriod" startAt="5"/>
            </a:pPr>
            <a:r>
              <a:rPr lang="en-US" sz="1200" b="1" dirty="0" smtClean="0">
                <a:solidFill>
                  <a:srgbClr val="203092"/>
                </a:solidFill>
                <a:latin typeface="Arial" panose="020B0604020202020204" pitchFamily="34" charset="0"/>
                <a:cs typeface="Arial" panose="020B0604020202020204" pitchFamily="34" charset="0"/>
              </a:rPr>
              <a:t>Build cabinets with chargers</a:t>
            </a:r>
          </a:p>
          <a:p>
            <a:pPr marL="342900" indent="-342900">
              <a:lnSpc>
                <a:spcPct val="150000"/>
              </a:lnSpc>
              <a:buFont typeface="+mj-lt"/>
              <a:buAutoNum type="arabicPeriod" startAt="5"/>
            </a:pPr>
            <a:r>
              <a:rPr lang="en-US" sz="1200" b="1" dirty="0" smtClean="0">
                <a:solidFill>
                  <a:srgbClr val="203092"/>
                </a:solidFill>
                <a:latin typeface="Arial" panose="020B0604020202020204" pitchFamily="34" charset="0"/>
                <a:cs typeface="Arial" panose="020B0604020202020204" pitchFamily="34" charset="0"/>
              </a:rPr>
              <a:t>Teacher training</a:t>
            </a:r>
          </a:p>
          <a:p>
            <a:pPr marL="342900" indent="-342900">
              <a:lnSpc>
                <a:spcPct val="150000"/>
              </a:lnSpc>
              <a:buFont typeface="+mj-lt"/>
              <a:buAutoNum type="arabicPeriod" startAt="5"/>
            </a:pPr>
            <a:r>
              <a:rPr lang="en-US" sz="1200" b="1" dirty="0" smtClean="0">
                <a:solidFill>
                  <a:srgbClr val="203092"/>
                </a:solidFill>
                <a:latin typeface="Arial" panose="020B0604020202020204" pitchFamily="34" charset="0"/>
                <a:cs typeface="Arial" panose="020B0604020202020204" pitchFamily="34" charset="0"/>
              </a:rPr>
              <a:t>Launch event at each school</a:t>
            </a:r>
          </a:p>
          <a:p>
            <a:pPr marL="342900" indent="-342900">
              <a:lnSpc>
                <a:spcPct val="150000"/>
              </a:lnSpc>
              <a:buFont typeface="+mj-lt"/>
              <a:buAutoNum type="arabicPeriod" startAt="5"/>
            </a:pPr>
            <a:r>
              <a:rPr lang="en-US" sz="1200" b="1" dirty="0" smtClean="0">
                <a:solidFill>
                  <a:srgbClr val="203092"/>
                </a:solidFill>
                <a:latin typeface="Arial" panose="020B0604020202020204" pitchFamily="34" charset="0"/>
                <a:cs typeface="Arial" panose="020B0604020202020204" pitchFamily="34" charset="0"/>
              </a:rPr>
              <a:t>Monitor student progress</a:t>
            </a:r>
          </a:p>
          <a:p>
            <a:endParaRPr lang="en-US" dirty="0"/>
          </a:p>
        </p:txBody>
      </p:sp>
      <p:sp>
        <p:nvSpPr>
          <p:cNvPr id="4" name="Slide Number Placeholder 3"/>
          <p:cNvSpPr>
            <a:spLocks noGrp="1"/>
          </p:cNvSpPr>
          <p:nvPr>
            <p:ph type="sldNum" sz="quarter" idx="10"/>
          </p:nvPr>
        </p:nvSpPr>
        <p:spPr/>
        <p:txBody>
          <a:bodyPr/>
          <a:lstStyle/>
          <a:p>
            <a:fld id="{5B355103-51FB-4D25-881C-057407BE1D0B}" type="slidenum">
              <a:rPr lang="en-US" smtClean="0"/>
              <a:t>12</a:t>
            </a:fld>
            <a:endParaRPr lang="en-US"/>
          </a:p>
        </p:txBody>
      </p:sp>
    </p:spTree>
    <p:extLst>
      <p:ext uri="{BB962C8B-B14F-4D97-AF65-F5344CB8AC3E}">
        <p14:creationId xmlns:p14="http://schemas.microsoft.com/office/powerpoint/2010/main" val="3685353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74F564-45F7-4949-B0D4-D2DAA2D2CBD1}" type="datetimeFigureOut">
              <a:rPr lang="en-US" smtClean="0"/>
              <a:t>9/25/2015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C7536-004F-4B76-AB8D-671D5211A5DE}" type="slidenum">
              <a:rPr lang="en-US" smtClean="0"/>
              <a:t>‹#›</a:t>
            </a:fld>
            <a:endParaRPr lang="en-US"/>
          </a:p>
        </p:txBody>
      </p:sp>
    </p:spTree>
    <p:extLst>
      <p:ext uri="{BB962C8B-B14F-4D97-AF65-F5344CB8AC3E}">
        <p14:creationId xmlns:p14="http://schemas.microsoft.com/office/powerpoint/2010/main" val="2465521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74F564-45F7-4949-B0D4-D2DAA2D2CBD1}" type="datetimeFigureOut">
              <a:rPr lang="en-US" smtClean="0"/>
              <a:t>9/25/2015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C7536-004F-4B76-AB8D-671D5211A5DE}" type="slidenum">
              <a:rPr lang="en-US" smtClean="0"/>
              <a:t>‹#›</a:t>
            </a:fld>
            <a:endParaRPr lang="en-US"/>
          </a:p>
        </p:txBody>
      </p:sp>
    </p:spTree>
    <p:extLst>
      <p:ext uri="{BB962C8B-B14F-4D97-AF65-F5344CB8AC3E}">
        <p14:creationId xmlns:p14="http://schemas.microsoft.com/office/powerpoint/2010/main" val="120201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74F564-45F7-4949-B0D4-D2DAA2D2CBD1}" type="datetimeFigureOut">
              <a:rPr lang="en-US" smtClean="0"/>
              <a:t>9/25/2015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C7536-004F-4B76-AB8D-671D5211A5DE}" type="slidenum">
              <a:rPr lang="en-US" smtClean="0"/>
              <a:t>‹#›</a:t>
            </a:fld>
            <a:endParaRPr lang="en-US"/>
          </a:p>
        </p:txBody>
      </p:sp>
    </p:spTree>
    <p:extLst>
      <p:ext uri="{BB962C8B-B14F-4D97-AF65-F5344CB8AC3E}">
        <p14:creationId xmlns:p14="http://schemas.microsoft.com/office/powerpoint/2010/main" val="2449197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solidFill>
                  <a:srgbClr val="000000"/>
                </a:solidFill>
              </a:rPr>
              <a:t>Done by Sarah Liaram - lyaramsa@yahoo.com</a:t>
            </a: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1FF3D2-6931-4E69-A205-47F1D9844A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349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74F564-45F7-4949-B0D4-D2DAA2D2CBD1}" type="datetimeFigureOut">
              <a:rPr lang="en-US" smtClean="0"/>
              <a:t>9/25/2015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C7536-004F-4B76-AB8D-671D5211A5DE}" type="slidenum">
              <a:rPr lang="en-US" smtClean="0"/>
              <a:t>‹#›</a:t>
            </a:fld>
            <a:endParaRPr lang="en-US"/>
          </a:p>
        </p:txBody>
      </p:sp>
    </p:spTree>
    <p:extLst>
      <p:ext uri="{BB962C8B-B14F-4D97-AF65-F5344CB8AC3E}">
        <p14:creationId xmlns:p14="http://schemas.microsoft.com/office/powerpoint/2010/main" val="3907975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74F564-45F7-4949-B0D4-D2DAA2D2CBD1}" type="datetimeFigureOut">
              <a:rPr lang="en-US" smtClean="0"/>
              <a:t>9/25/2015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CC7536-004F-4B76-AB8D-671D5211A5DE}" type="slidenum">
              <a:rPr lang="en-US" smtClean="0"/>
              <a:t>‹#›</a:t>
            </a:fld>
            <a:endParaRPr lang="en-US"/>
          </a:p>
        </p:txBody>
      </p:sp>
    </p:spTree>
    <p:extLst>
      <p:ext uri="{BB962C8B-B14F-4D97-AF65-F5344CB8AC3E}">
        <p14:creationId xmlns:p14="http://schemas.microsoft.com/office/powerpoint/2010/main" val="1017738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74F564-45F7-4949-B0D4-D2DAA2D2CBD1}" type="datetimeFigureOut">
              <a:rPr lang="en-US" smtClean="0"/>
              <a:t>9/25/2015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CC7536-004F-4B76-AB8D-671D5211A5DE}" type="slidenum">
              <a:rPr lang="en-US" smtClean="0"/>
              <a:t>‹#›</a:t>
            </a:fld>
            <a:endParaRPr lang="en-US"/>
          </a:p>
        </p:txBody>
      </p:sp>
    </p:spTree>
    <p:extLst>
      <p:ext uri="{BB962C8B-B14F-4D97-AF65-F5344CB8AC3E}">
        <p14:creationId xmlns:p14="http://schemas.microsoft.com/office/powerpoint/2010/main" val="2180547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74F564-45F7-4949-B0D4-D2DAA2D2CBD1}" type="datetimeFigureOut">
              <a:rPr lang="en-US" smtClean="0"/>
              <a:t>9/25/2015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CC7536-004F-4B76-AB8D-671D5211A5DE}" type="slidenum">
              <a:rPr lang="en-US" smtClean="0"/>
              <a:t>‹#›</a:t>
            </a:fld>
            <a:endParaRPr lang="en-US"/>
          </a:p>
        </p:txBody>
      </p:sp>
    </p:spTree>
    <p:extLst>
      <p:ext uri="{BB962C8B-B14F-4D97-AF65-F5344CB8AC3E}">
        <p14:creationId xmlns:p14="http://schemas.microsoft.com/office/powerpoint/2010/main" val="271135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74F564-45F7-4949-B0D4-D2DAA2D2CBD1}" type="datetimeFigureOut">
              <a:rPr lang="en-US" smtClean="0"/>
              <a:t>9/25/2015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CC7536-004F-4B76-AB8D-671D5211A5DE}" type="slidenum">
              <a:rPr lang="en-US" smtClean="0"/>
              <a:t>‹#›</a:t>
            </a:fld>
            <a:endParaRPr lang="en-US"/>
          </a:p>
        </p:txBody>
      </p:sp>
    </p:spTree>
    <p:extLst>
      <p:ext uri="{BB962C8B-B14F-4D97-AF65-F5344CB8AC3E}">
        <p14:creationId xmlns:p14="http://schemas.microsoft.com/office/powerpoint/2010/main" val="1307912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4F564-45F7-4949-B0D4-D2DAA2D2CBD1}" type="datetimeFigureOut">
              <a:rPr lang="en-US" smtClean="0"/>
              <a:t>9/25/2015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CC7536-004F-4B76-AB8D-671D5211A5DE}" type="slidenum">
              <a:rPr lang="en-US" smtClean="0"/>
              <a:t>‹#›</a:t>
            </a:fld>
            <a:endParaRPr lang="en-US"/>
          </a:p>
        </p:txBody>
      </p:sp>
    </p:spTree>
    <p:extLst>
      <p:ext uri="{BB962C8B-B14F-4D97-AF65-F5344CB8AC3E}">
        <p14:creationId xmlns:p14="http://schemas.microsoft.com/office/powerpoint/2010/main" val="1687708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74F564-45F7-4949-B0D4-D2DAA2D2CBD1}" type="datetimeFigureOut">
              <a:rPr lang="en-US" smtClean="0"/>
              <a:t>9/25/2015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CC7536-004F-4B76-AB8D-671D5211A5DE}" type="slidenum">
              <a:rPr lang="en-US" smtClean="0"/>
              <a:t>‹#›</a:t>
            </a:fld>
            <a:endParaRPr lang="en-US"/>
          </a:p>
        </p:txBody>
      </p:sp>
    </p:spTree>
    <p:extLst>
      <p:ext uri="{BB962C8B-B14F-4D97-AF65-F5344CB8AC3E}">
        <p14:creationId xmlns:p14="http://schemas.microsoft.com/office/powerpoint/2010/main" val="1155123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74F564-45F7-4949-B0D4-D2DAA2D2CBD1}" type="datetimeFigureOut">
              <a:rPr lang="en-US" smtClean="0"/>
              <a:t>9/25/2015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CC7536-004F-4B76-AB8D-671D5211A5DE}" type="slidenum">
              <a:rPr lang="en-US" smtClean="0"/>
              <a:t>‹#›</a:t>
            </a:fld>
            <a:endParaRPr lang="en-US"/>
          </a:p>
        </p:txBody>
      </p:sp>
    </p:spTree>
    <p:extLst>
      <p:ext uri="{BB962C8B-B14F-4D97-AF65-F5344CB8AC3E}">
        <p14:creationId xmlns:p14="http://schemas.microsoft.com/office/powerpoint/2010/main" val="3389929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4F564-45F7-4949-B0D4-D2DAA2D2CBD1}" type="datetimeFigureOut">
              <a:rPr lang="en-US" smtClean="0"/>
              <a:t>9/25/2015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CC7536-004F-4B76-AB8D-671D5211A5DE}" type="slidenum">
              <a:rPr lang="en-US" smtClean="0"/>
              <a:t>‹#›</a:t>
            </a:fld>
            <a:endParaRPr lang="en-US"/>
          </a:p>
        </p:txBody>
      </p:sp>
    </p:spTree>
    <p:extLst>
      <p:ext uri="{BB962C8B-B14F-4D97-AF65-F5344CB8AC3E}">
        <p14:creationId xmlns:p14="http://schemas.microsoft.com/office/powerpoint/2010/main" val="6371436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 y="18289"/>
            <a:ext cx="914908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27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19050"/>
            <a:ext cx="91186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95662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5693" r="-5693"/>
          <a:stretch/>
        </p:blipFill>
        <p:spPr>
          <a:xfrm>
            <a:off x="-540568" y="0"/>
            <a:ext cx="10287000" cy="6858000"/>
          </a:xfrm>
          <a:prstGeom prst="rect">
            <a:avLst/>
          </a:prstGeom>
        </p:spPr>
      </p:pic>
    </p:spTree>
    <p:extLst>
      <p:ext uri="{BB962C8B-B14F-4D97-AF65-F5344CB8AC3E}">
        <p14:creationId xmlns:p14="http://schemas.microsoft.com/office/powerpoint/2010/main" val="34503159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accent5">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400"/>
          </a:p>
        </p:txBody>
      </p:sp>
      <p:cxnSp>
        <p:nvCxnSpPr>
          <p:cNvPr id="5" name="Straight Connector 4"/>
          <p:cNvCxnSpPr/>
          <p:nvPr/>
        </p:nvCxnSpPr>
        <p:spPr>
          <a:xfrm>
            <a:off x="304800" y="807308"/>
            <a:ext cx="8534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07878" y="1981200"/>
            <a:ext cx="1079142" cy="1107996"/>
          </a:xfrm>
          <a:prstGeom prst="rect">
            <a:avLst/>
          </a:prstGeom>
          <a:noFill/>
        </p:spPr>
        <p:txBody>
          <a:bodyPr wrap="none" rtlCol="0">
            <a:spAutoFit/>
          </a:bodyPr>
          <a:lstStyle/>
          <a:p>
            <a:r>
              <a:rPr lang="en-US" sz="6600" dirty="0" smtClean="0">
                <a:solidFill>
                  <a:srgbClr val="203092"/>
                </a:solidFill>
                <a:latin typeface="Arial" panose="020B0604020202020204" pitchFamily="34" charset="0"/>
                <a:cs typeface="Arial" panose="020B0604020202020204" pitchFamily="34" charset="0"/>
              </a:rPr>
              <a:t>2x</a:t>
            </a:r>
            <a:endParaRPr lang="en-US" sz="6600" dirty="0">
              <a:solidFill>
                <a:srgbClr val="203092"/>
              </a:solidFill>
              <a:latin typeface="Arial" panose="020B0604020202020204" pitchFamily="34" charset="0"/>
              <a:cs typeface="Arial" panose="020B0604020202020204" pitchFamily="34" charset="0"/>
            </a:endParaRPr>
          </a:p>
        </p:txBody>
      </p:sp>
      <p:sp>
        <p:nvSpPr>
          <p:cNvPr id="9" name="TextBox 8"/>
          <p:cNvSpPr txBox="1"/>
          <p:nvPr/>
        </p:nvSpPr>
        <p:spPr>
          <a:xfrm>
            <a:off x="762000" y="3048000"/>
            <a:ext cx="2531878" cy="2308324"/>
          </a:xfrm>
          <a:prstGeom prst="rect">
            <a:avLst/>
          </a:prstGeom>
          <a:noFill/>
        </p:spPr>
        <p:txBody>
          <a:bodyPr wrap="square" rtlCol="0">
            <a:spAutoFit/>
          </a:bodyPr>
          <a:lstStyle/>
          <a:p>
            <a:r>
              <a:rPr lang="en-US" sz="2400" dirty="0" smtClean="0">
                <a:solidFill>
                  <a:srgbClr val="203092"/>
                </a:solidFill>
                <a:latin typeface="Arial" panose="020B0604020202020204" pitchFamily="34" charset="0"/>
                <a:cs typeface="Arial" panose="020B0604020202020204" pitchFamily="34" charset="0"/>
              </a:rPr>
              <a:t>Increase in reading comprehension in both English and mother tongue</a:t>
            </a:r>
            <a:endParaRPr lang="en-US" sz="2400" dirty="0">
              <a:solidFill>
                <a:srgbClr val="203092"/>
              </a:solidFill>
              <a:latin typeface="Arial" panose="020B0604020202020204" pitchFamily="34" charset="0"/>
              <a:cs typeface="Arial" panose="020B0604020202020204" pitchFamily="34" charset="0"/>
            </a:endParaRPr>
          </a:p>
        </p:txBody>
      </p:sp>
      <p:sp>
        <p:nvSpPr>
          <p:cNvPr id="10" name="TextBox 9"/>
          <p:cNvSpPr txBox="1"/>
          <p:nvPr/>
        </p:nvSpPr>
        <p:spPr>
          <a:xfrm>
            <a:off x="3586336" y="1981200"/>
            <a:ext cx="1879041" cy="1107996"/>
          </a:xfrm>
          <a:prstGeom prst="rect">
            <a:avLst/>
          </a:prstGeom>
          <a:noFill/>
        </p:spPr>
        <p:txBody>
          <a:bodyPr wrap="none" rtlCol="0">
            <a:spAutoFit/>
          </a:bodyPr>
          <a:lstStyle/>
          <a:p>
            <a:r>
              <a:rPr lang="en-US" sz="6600" dirty="0" smtClean="0">
                <a:solidFill>
                  <a:srgbClr val="203092"/>
                </a:solidFill>
                <a:latin typeface="Arial" panose="020B0604020202020204" pitchFamily="34" charset="0"/>
                <a:cs typeface="Arial" panose="020B0604020202020204" pitchFamily="34" charset="0"/>
              </a:rPr>
              <a:t>50%</a:t>
            </a:r>
            <a:endParaRPr lang="en-US" sz="6600" dirty="0">
              <a:solidFill>
                <a:srgbClr val="203092"/>
              </a:solidFill>
              <a:latin typeface="Arial" panose="020B0604020202020204" pitchFamily="34" charset="0"/>
              <a:cs typeface="Arial" panose="020B0604020202020204" pitchFamily="34" charset="0"/>
            </a:endParaRPr>
          </a:p>
        </p:txBody>
      </p:sp>
      <p:sp>
        <p:nvSpPr>
          <p:cNvPr id="11" name="TextBox 10"/>
          <p:cNvSpPr txBox="1"/>
          <p:nvPr/>
        </p:nvSpPr>
        <p:spPr>
          <a:xfrm>
            <a:off x="3586336" y="3048000"/>
            <a:ext cx="2286000" cy="2308324"/>
          </a:xfrm>
          <a:prstGeom prst="rect">
            <a:avLst/>
          </a:prstGeom>
          <a:noFill/>
        </p:spPr>
        <p:txBody>
          <a:bodyPr wrap="square" rtlCol="0">
            <a:spAutoFit/>
          </a:bodyPr>
          <a:lstStyle/>
          <a:p>
            <a:r>
              <a:rPr lang="en-US" sz="2400" dirty="0" smtClean="0">
                <a:solidFill>
                  <a:srgbClr val="203092"/>
                </a:solidFill>
                <a:latin typeface="Arial" panose="020B0604020202020204" pitchFamily="34" charset="0"/>
                <a:cs typeface="Arial" panose="020B0604020202020204" pitchFamily="34" charset="0"/>
              </a:rPr>
              <a:t>Increase amongst students in measures of oral reading fluency</a:t>
            </a:r>
            <a:endParaRPr lang="en-US" sz="2400" dirty="0">
              <a:solidFill>
                <a:srgbClr val="203092"/>
              </a:solidFill>
              <a:latin typeface="Arial" panose="020B0604020202020204" pitchFamily="34" charset="0"/>
              <a:cs typeface="Arial" panose="020B0604020202020204" pitchFamily="34" charset="0"/>
            </a:endParaRPr>
          </a:p>
        </p:txBody>
      </p:sp>
      <p:sp>
        <p:nvSpPr>
          <p:cNvPr id="12" name="TextBox 11"/>
          <p:cNvSpPr txBox="1"/>
          <p:nvPr/>
        </p:nvSpPr>
        <p:spPr>
          <a:xfrm>
            <a:off x="6113278" y="1981200"/>
            <a:ext cx="1127232" cy="1107996"/>
          </a:xfrm>
          <a:prstGeom prst="rect">
            <a:avLst/>
          </a:prstGeom>
          <a:noFill/>
        </p:spPr>
        <p:txBody>
          <a:bodyPr wrap="none" rtlCol="0">
            <a:spAutoFit/>
          </a:bodyPr>
          <a:lstStyle/>
          <a:p>
            <a:r>
              <a:rPr lang="en-US" sz="6600" dirty="0" smtClean="0">
                <a:solidFill>
                  <a:srgbClr val="203092"/>
                </a:solidFill>
                <a:latin typeface="Arial" panose="020B0604020202020204" pitchFamily="34" charset="0"/>
                <a:cs typeface="Arial" panose="020B0604020202020204" pitchFamily="34" charset="0"/>
              </a:rPr>
              <a:t>24</a:t>
            </a:r>
            <a:endParaRPr lang="en-US" sz="6600" dirty="0">
              <a:solidFill>
                <a:srgbClr val="203092"/>
              </a:solidFill>
              <a:latin typeface="Arial" panose="020B0604020202020204" pitchFamily="34" charset="0"/>
              <a:cs typeface="Arial" panose="020B0604020202020204" pitchFamily="34" charset="0"/>
            </a:endParaRPr>
          </a:p>
        </p:txBody>
      </p:sp>
      <p:sp>
        <p:nvSpPr>
          <p:cNvPr id="13" name="TextBox 12"/>
          <p:cNvSpPr txBox="1"/>
          <p:nvPr/>
        </p:nvSpPr>
        <p:spPr>
          <a:xfrm>
            <a:off x="6113278" y="3024664"/>
            <a:ext cx="2286000" cy="1938992"/>
          </a:xfrm>
          <a:prstGeom prst="rect">
            <a:avLst/>
          </a:prstGeom>
          <a:noFill/>
        </p:spPr>
        <p:txBody>
          <a:bodyPr wrap="square" rtlCol="0">
            <a:spAutoFit/>
          </a:bodyPr>
          <a:lstStyle/>
          <a:p>
            <a:r>
              <a:rPr lang="en-US" sz="2400" dirty="0" smtClean="0">
                <a:solidFill>
                  <a:srgbClr val="203092"/>
                </a:solidFill>
                <a:latin typeface="Arial" panose="020B0604020202020204" pitchFamily="34" charset="0"/>
                <a:cs typeface="Arial" panose="020B0604020202020204" pitchFamily="34" charset="0"/>
              </a:rPr>
              <a:t>More words per minute read by students in English</a:t>
            </a:r>
            <a:endParaRPr lang="en-US" sz="2400" dirty="0">
              <a:solidFill>
                <a:srgbClr val="203092"/>
              </a:solidFill>
              <a:latin typeface="Arial" panose="020B0604020202020204" pitchFamily="34" charset="0"/>
              <a:cs typeface="Arial" panose="020B0604020202020204" pitchFamily="34" charset="0"/>
            </a:endParaRPr>
          </a:p>
        </p:txBody>
      </p:sp>
      <p:sp>
        <p:nvSpPr>
          <p:cNvPr id="14" name="TextBox 13"/>
          <p:cNvSpPr txBox="1"/>
          <p:nvPr/>
        </p:nvSpPr>
        <p:spPr>
          <a:xfrm>
            <a:off x="1836462" y="914400"/>
            <a:ext cx="5502422" cy="707886"/>
          </a:xfrm>
          <a:prstGeom prst="rect">
            <a:avLst/>
          </a:prstGeom>
          <a:noFill/>
        </p:spPr>
        <p:txBody>
          <a:bodyPr wrap="square" rtlCol="0">
            <a:spAutoFit/>
          </a:bodyPr>
          <a:lstStyle/>
          <a:p>
            <a:pPr algn="ctr"/>
            <a:r>
              <a:rPr lang="en-US" sz="4000" dirty="0" smtClean="0">
                <a:solidFill>
                  <a:schemeClr val="tx2">
                    <a:lumMod val="75000"/>
                  </a:schemeClr>
                </a:solidFill>
                <a:latin typeface="Arial" panose="020B0604020202020204" pitchFamily="34" charset="0"/>
                <a:cs typeface="Arial" panose="020B0604020202020204" pitchFamily="34" charset="0"/>
              </a:rPr>
              <a:t>Impact from eReaders</a:t>
            </a:r>
            <a:endParaRPr lang="en-US" sz="4000" dirty="0">
              <a:solidFill>
                <a:schemeClr val="tx2">
                  <a:lumMod val="75000"/>
                </a:schemeClr>
              </a:solidFill>
              <a:latin typeface="Arial" panose="020B0604020202020204" pitchFamily="34" charset="0"/>
              <a:cs typeface="Arial" panose="020B0604020202020204" pitchFamily="34" charset="0"/>
            </a:endParaRPr>
          </a:p>
        </p:txBody>
      </p:sp>
      <p:sp>
        <p:nvSpPr>
          <p:cNvPr id="26" name="Rectangle 25"/>
          <p:cNvSpPr/>
          <p:nvPr/>
        </p:nvSpPr>
        <p:spPr>
          <a:xfrm>
            <a:off x="3293878" y="2187642"/>
            <a:ext cx="76200" cy="3168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878591" y="2209800"/>
            <a:ext cx="76200" cy="3146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17235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prstGeom prst="rect">
            <a:avLst/>
          </a:prstGeom>
        </p:spPr>
      </p:pic>
      <p:sp>
        <p:nvSpPr>
          <p:cNvPr id="7" name="TextBox 6"/>
          <p:cNvSpPr txBox="1"/>
          <p:nvPr/>
        </p:nvSpPr>
        <p:spPr>
          <a:xfrm>
            <a:off x="-45720" y="0"/>
            <a:ext cx="9235440" cy="923330"/>
          </a:xfrm>
          <a:prstGeom prst="rect">
            <a:avLst/>
          </a:prstGeom>
          <a:solidFill>
            <a:srgbClr val="002060"/>
          </a:solidFill>
        </p:spPr>
        <p:txBody>
          <a:bodyPr wrap="square" rtlCol="0">
            <a:spAutoFit/>
          </a:bodyPr>
          <a:lstStyle/>
          <a:p>
            <a:pPr algn="ctr"/>
            <a:r>
              <a:rPr lang="en-US" sz="5400" b="1" cap="small" dirty="0" smtClean="0">
                <a:solidFill>
                  <a:schemeClr val="bg1"/>
                </a:solidFill>
                <a:latin typeface="Times New Roman" panose="02020603050405020304" pitchFamily="18" charset="0"/>
                <a:cs typeface="Times New Roman" panose="02020603050405020304" pitchFamily="18" charset="0"/>
              </a:rPr>
              <a:t>Field Trips</a:t>
            </a:r>
            <a:endParaRPr lang="en-US" sz="5400" b="1" cap="small"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41733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403" r="-9403"/>
          <a:stretch/>
        </p:blipFill>
        <p:spPr>
          <a:xfrm>
            <a:off x="-914097" y="1"/>
            <a:ext cx="10972191" cy="6858000"/>
          </a:xfrm>
          <a:prstGeom prst="rect">
            <a:avLst/>
          </a:prstGeom>
        </p:spPr>
      </p:pic>
    </p:spTree>
    <p:extLst>
      <p:ext uri="{BB962C8B-B14F-4D97-AF65-F5344CB8AC3E}">
        <p14:creationId xmlns:p14="http://schemas.microsoft.com/office/powerpoint/2010/main" val="1689332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2"/>
          <p:cNvSpPr txBox="1">
            <a:spLocks noChangeArrowheads="1"/>
          </p:cNvSpPr>
          <p:nvPr/>
        </p:nvSpPr>
        <p:spPr bwMode="auto">
          <a:xfrm>
            <a:off x="838200" y="2514600"/>
            <a:ext cx="7467600" cy="1200329"/>
          </a:xfrm>
          <a:prstGeom prst="rect">
            <a:avLst/>
          </a:prstGeom>
          <a:solidFill>
            <a:schemeClr val="bg1">
              <a:alpha val="0"/>
            </a:schemeClr>
          </a:solidFill>
          <a:ln>
            <a:noFill/>
          </a:ln>
          <a:extLst/>
        </p:spPr>
        <p:txBody>
          <a:bodyPr>
            <a:spAutoFit/>
          </a:bodyPr>
          <a:lstStyle>
            <a:lvl1pPr eaLnBrk="0" hangingPunct="0">
              <a:defRPr sz="2400">
                <a:solidFill>
                  <a:schemeClr val="tx1"/>
                </a:solidFill>
                <a:latin typeface="Garamond" pitchFamily="18" charset="0"/>
                <a:ea typeface="Osaka"/>
                <a:cs typeface="Osaka"/>
              </a:defRPr>
            </a:lvl1pPr>
            <a:lvl2pPr marL="742950" indent="-285750" eaLnBrk="0" hangingPunct="0">
              <a:defRPr sz="2400">
                <a:solidFill>
                  <a:schemeClr val="tx1"/>
                </a:solidFill>
                <a:latin typeface="Garamond" pitchFamily="18" charset="0"/>
                <a:ea typeface="Osaka"/>
                <a:cs typeface="Osaka"/>
              </a:defRPr>
            </a:lvl2pPr>
            <a:lvl3pPr marL="1143000" indent="-228600" eaLnBrk="0" hangingPunct="0">
              <a:defRPr sz="2400">
                <a:solidFill>
                  <a:schemeClr val="tx1"/>
                </a:solidFill>
                <a:latin typeface="Garamond" pitchFamily="18" charset="0"/>
                <a:ea typeface="Osaka"/>
                <a:cs typeface="Osaka"/>
              </a:defRPr>
            </a:lvl3pPr>
            <a:lvl4pPr marL="1600200" indent="-228600" eaLnBrk="0" hangingPunct="0">
              <a:defRPr sz="2400">
                <a:solidFill>
                  <a:schemeClr val="tx1"/>
                </a:solidFill>
                <a:latin typeface="Garamond" pitchFamily="18" charset="0"/>
                <a:ea typeface="Osaka"/>
                <a:cs typeface="Osaka"/>
              </a:defRPr>
            </a:lvl4pPr>
            <a:lvl5pPr marL="2057400" indent="-228600" eaLnBrk="0" hangingPunct="0">
              <a:defRPr sz="2400">
                <a:solidFill>
                  <a:schemeClr val="tx1"/>
                </a:solidFill>
                <a:latin typeface="Garamond" pitchFamily="18" charset="0"/>
                <a:ea typeface="Osaka"/>
                <a:cs typeface="Osaka"/>
              </a:defRPr>
            </a:lvl5pPr>
            <a:lvl6pPr marL="2514600" indent="-228600" eaLnBrk="0" fontAlgn="base" hangingPunct="0">
              <a:spcBef>
                <a:spcPct val="0"/>
              </a:spcBef>
              <a:spcAft>
                <a:spcPct val="0"/>
              </a:spcAft>
              <a:defRPr sz="2400">
                <a:solidFill>
                  <a:schemeClr val="tx1"/>
                </a:solidFill>
                <a:latin typeface="Garamond" pitchFamily="18" charset="0"/>
                <a:ea typeface="Osaka"/>
                <a:cs typeface="Osaka"/>
              </a:defRPr>
            </a:lvl6pPr>
            <a:lvl7pPr marL="2971800" indent="-228600" eaLnBrk="0" fontAlgn="base" hangingPunct="0">
              <a:spcBef>
                <a:spcPct val="0"/>
              </a:spcBef>
              <a:spcAft>
                <a:spcPct val="0"/>
              </a:spcAft>
              <a:defRPr sz="2400">
                <a:solidFill>
                  <a:schemeClr val="tx1"/>
                </a:solidFill>
                <a:latin typeface="Garamond" pitchFamily="18" charset="0"/>
                <a:ea typeface="Osaka"/>
                <a:cs typeface="Osaka"/>
              </a:defRPr>
            </a:lvl7pPr>
            <a:lvl8pPr marL="3429000" indent="-228600" eaLnBrk="0" fontAlgn="base" hangingPunct="0">
              <a:spcBef>
                <a:spcPct val="0"/>
              </a:spcBef>
              <a:spcAft>
                <a:spcPct val="0"/>
              </a:spcAft>
              <a:defRPr sz="2400">
                <a:solidFill>
                  <a:schemeClr val="tx1"/>
                </a:solidFill>
                <a:latin typeface="Garamond" pitchFamily="18" charset="0"/>
                <a:ea typeface="Osaka"/>
                <a:cs typeface="Osaka"/>
              </a:defRPr>
            </a:lvl8pPr>
            <a:lvl9pPr marL="3886200" indent="-228600" eaLnBrk="0" fontAlgn="base" hangingPunct="0">
              <a:spcBef>
                <a:spcPct val="0"/>
              </a:spcBef>
              <a:spcAft>
                <a:spcPct val="0"/>
              </a:spcAft>
              <a:defRPr sz="2400">
                <a:solidFill>
                  <a:schemeClr val="tx1"/>
                </a:solidFill>
                <a:latin typeface="Garamond" pitchFamily="18" charset="0"/>
                <a:ea typeface="Osaka"/>
                <a:cs typeface="Osaka"/>
              </a:defRPr>
            </a:lvl9pPr>
          </a:lstStyle>
          <a:p>
            <a:pPr algn="ctr">
              <a:defRPr/>
            </a:pPr>
            <a:r>
              <a:rPr lang="en-US" sz="7200" b="1" cap="small" dirty="0" smtClean="0">
                <a:solidFill>
                  <a:srgbClr val="002060"/>
                </a:solidFill>
                <a:latin typeface="Times New Roman" panose="02020603050405020304" pitchFamily="18" charset="0"/>
                <a:cs typeface="Times New Roman" panose="02020603050405020304" pitchFamily="18" charset="0"/>
              </a:rPr>
              <a:t>Conservation</a:t>
            </a:r>
            <a:endParaRPr lang="en-US" sz="7200" b="1" i="1" cap="small" dirty="0" smtClean="0">
              <a:solidFill>
                <a:srgbClr val="00206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990598" y="2222480"/>
            <a:ext cx="7201763" cy="830997"/>
          </a:xfrm>
          <a:prstGeom prst="rect">
            <a:avLst/>
          </a:prstGeom>
        </p:spPr>
        <p:txBody>
          <a:bodyPr wrap="square">
            <a:spAutoFit/>
          </a:bodyPr>
          <a:lstStyle/>
          <a:p>
            <a:pPr algn="ctr" eaLnBrk="0" hangingPunct="0">
              <a:defRPr/>
            </a:pPr>
            <a:r>
              <a:rPr lang="en-US" sz="2400" dirty="0">
                <a:solidFill>
                  <a:prstClr val="white">
                    <a:lumMod val="50000"/>
                  </a:prstClr>
                </a:solidFill>
                <a:latin typeface="Times New Roman" panose="02020603050405020304" pitchFamily="18" charset="0"/>
                <a:cs typeface="Times New Roman" panose="02020603050405020304" pitchFamily="18" charset="0"/>
              </a:rPr>
              <a:t> </a:t>
            </a:r>
          </a:p>
          <a:p>
            <a:pPr algn="ctr" eaLnBrk="0" hangingPunct="0">
              <a:defRPr/>
            </a:pPr>
            <a:r>
              <a:rPr lang="en-US" sz="2400" dirty="0" smtClean="0">
                <a:solidFill>
                  <a:prstClr val="white">
                    <a:lumMod val="50000"/>
                  </a:prstClr>
                </a:solidFill>
                <a:latin typeface="Times New Roman" panose="02020603050405020304" pitchFamily="18" charset="0"/>
                <a:cs typeface="Times New Roman" panose="02020603050405020304" pitchFamily="18" charset="0"/>
              </a:rPr>
              <a:t> </a:t>
            </a:r>
            <a:endParaRPr lang="en-US" sz="2400" dirty="0">
              <a:solidFill>
                <a:prstClr val="white">
                  <a:lumMod val="50000"/>
                </a:prstClr>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163" y="6107719"/>
            <a:ext cx="3297382" cy="674081"/>
          </a:xfrm>
          <a:prstGeom prst="rect">
            <a:avLst/>
          </a:prstGeom>
        </p:spPr>
      </p:pic>
    </p:spTree>
    <p:extLst>
      <p:ext uri="{BB962C8B-B14F-4D97-AF65-F5344CB8AC3E}">
        <p14:creationId xmlns:p14="http://schemas.microsoft.com/office/powerpoint/2010/main" val="30599434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517" t="-5124" r="-11517" b="-5124"/>
          <a:stretch/>
        </p:blipFill>
        <p:spPr>
          <a:xfrm>
            <a:off x="-1143000" y="-228600"/>
            <a:ext cx="11362620" cy="7560840"/>
          </a:xfrm>
          <a:prstGeom prst="rect">
            <a:avLst/>
          </a:prstGeom>
        </p:spPr>
      </p:pic>
      <p:sp>
        <p:nvSpPr>
          <p:cNvPr id="7" name="TextBox 6"/>
          <p:cNvSpPr txBox="1"/>
          <p:nvPr/>
        </p:nvSpPr>
        <p:spPr>
          <a:xfrm>
            <a:off x="-91440" y="0"/>
            <a:ext cx="9235440" cy="769441"/>
          </a:xfrm>
          <a:prstGeom prst="rect">
            <a:avLst/>
          </a:prstGeom>
          <a:solidFill>
            <a:srgbClr val="002060"/>
          </a:solidFill>
        </p:spPr>
        <p:txBody>
          <a:bodyPr wrap="square" rtlCol="0">
            <a:spAutoFit/>
          </a:bodyPr>
          <a:lstStyle/>
          <a:p>
            <a:pPr algn="ctr"/>
            <a:r>
              <a:rPr lang="en-US" sz="4400" b="1" cap="small" dirty="0" smtClean="0">
                <a:solidFill>
                  <a:schemeClr val="bg1"/>
                </a:solidFill>
                <a:latin typeface="Times New Roman" panose="02020603050405020304" pitchFamily="18" charset="0"/>
                <a:cs typeface="Times New Roman" panose="02020603050405020304" pitchFamily="18" charset="0"/>
              </a:rPr>
              <a:t>Tree Planting &amp; Reforestation</a:t>
            </a:r>
            <a:endParaRPr lang="en-US" sz="4400" b="1" cap="small"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8280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 t="-678" r="243" b="800"/>
          <a:stretch/>
        </p:blipFill>
        <p:spPr>
          <a:xfrm>
            <a:off x="-1039683" y="-228600"/>
            <a:ext cx="12989245" cy="7467600"/>
          </a:xfrm>
          <a:prstGeom prst="rect">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7422012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163" y="5864181"/>
            <a:ext cx="3297382" cy="674081"/>
          </a:xfrm>
          <a:prstGeom prst="rect">
            <a:avLst/>
          </a:prstGeom>
        </p:spPr>
      </p:pic>
      <p:sp>
        <p:nvSpPr>
          <p:cNvPr id="7" name="Text Box 12"/>
          <p:cNvSpPr txBox="1">
            <a:spLocks noChangeArrowheads="1"/>
          </p:cNvSpPr>
          <p:nvPr/>
        </p:nvSpPr>
        <p:spPr bwMode="auto">
          <a:xfrm>
            <a:off x="838200" y="2514600"/>
            <a:ext cx="7467600" cy="1200329"/>
          </a:xfrm>
          <a:prstGeom prst="rect">
            <a:avLst/>
          </a:prstGeom>
          <a:solidFill>
            <a:schemeClr val="bg1">
              <a:alpha val="0"/>
            </a:schemeClr>
          </a:solidFill>
          <a:ln>
            <a:noFill/>
          </a:ln>
          <a:extLst/>
        </p:spPr>
        <p:txBody>
          <a:bodyPr>
            <a:spAutoFit/>
          </a:bodyPr>
          <a:lstStyle>
            <a:lvl1pPr eaLnBrk="0" hangingPunct="0">
              <a:defRPr sz="2400">
                <a:solidFill>
                  <a:schemeClr val="tx1"/>
                </a:solidFill>
                <a:latin typeface="Garamond" pitchFamily="18" charset="0"/>
                <a:ea typeface="Osaka"/>
                <a:cs typeface="Osaka"/>
              </a:defRPr>
            </a:lvl1pPr>
            <a:lvl2pPr marL="742950" indent="-285750" eaLnBrk="0" hangingPunct="0">
              <a:defRPr sz="2400">
                <a:solidFill>
                  <a:schemeClr val="tx1"/>
                </a:solidFill>
                <a:latin typeface="Garamond" pitchFamily="18" charset="0"/>
                <a:ea typeface="Osaka"/>
                <a:cs typeface="Osaka"/>
              </a:defRPr>
            </a:lvl2pPr>
            <a:lvl3pPr marL="1143000" indent="-228600" eaLnBrk="0" hangingPunct="0">
              <a:defRPr sz="2400">
                <a:solidFill>
                  <a:schemeClr val="tx1"/>
                </a:solidFill>
                <a:latin typeface="Garamond" pitchFamily="18" charset="0"/>
                <a:ea typeface="Osaka"/>
                <a:cs typeface="Osaka"/>
              </a:defRPr>
            </a:lvl3pPr>
            <a:lvl4pPr marL="1600200" indent="-228600" eaLnBrk="0" hangingPunct="0">
              <a:defRPr sz="2400">
                <a:solidFill>
                  <a:schemeClr val="tx1"/>
                </a:solidFill>
                <a:latin typeface="Garamond" pitchFamily="18" charset="0"/>
                <a:ea typeface="Osaka"/>
                <a:cs typeface="Osaka"/>
              </a:defRPr>
            </a:lvl4pPr>
            <a:lvl5pPr marL="2057400" indent="-228600" eaLnBrk="0" hangingPunct="0">
              <a:defRPr sz="2400">
                <a:solidFill>
                  <a:schemeClr val="tx1"/>
                </a:solidFill>
                <a:latin typeface="Garamond" pitchFamily="18" charset="0"/>
                <a:ea typeface="Osaka"/>
                <a:cs typeface="Osaka"/>
              </a:defRPr>
            </a:lvl5pPr>
            <a:lvl6pPr marL="2514600" indent="-228600" eaLnBrk="0" fontAlgn="base" hangingPunct="0">
              <a:spcBef>
                <a:spcPct val="0"/>
              </a:spcBef>
              <a:spcAft>
                <a:spcPct val="0"/>
              </a:spcAft>
              <a:defRPr sz="2400">
                <a:solidFill>
                  <a:schemeClr val="tx1"/>
                </a:solidFill>
                <a:latin typeface="Garamond" pitchFamily="18" charset="0"/>
                <a:ea typeface="Osaka"/>
                <a:cs typeface="Osaka"/>
              </a:defRPr>
            </a:lvl6pPr>
            <a:lvl7pPr marL="2971800" indent="-228600" eaLnBrk="0" fontAlgn="base" hangingPunct="0">
              <a:spcBef>
                <a:spcPct val="0"/>
              </a:spcBef>
              <a:spcAft>
                <a:spcPct val="0"/>
              </a:spcAft>
              <a:defRPr sz="2400">
                <a:solidFill>
                  <a:schemeClr val="tx1"/>
                </a:solidFill>
                <a:latin typeface="Garamond" pitchFamily="18" charset="0"/>
                <a:ea typeface="Osaka"/>
                <a:cs typeface="Osaka"/>
              </a:defRPr>
            </a:lvl7pPr>
            <a:lvl8pPr marL="3429000" indent="-228600" eaLnBrk="0" fontAlgn="base" hangingPunct="0">
              <a:spcBef>
                <a:spcPct val="0"/>
              </a:spcBef>
              <a:spcAft>
                <a:spcPct val="0"/>
              </a:spcAft>
              <a:defRPr sz="2400">
                <a:solidFill>
                  <a:schemeClr val="tx1"/>
                </a:solidFill>
                <a:latin typeface="Garamond" pitchFamily="18" charset="0"/>
                <a:ea typeface="Osaka"/>
                <a:cs typeface="Osaka"/>
              </a:defRPr>
            </a:lvl8pPr>
            <a:lvl9pPr marL="3886200" indent="-228600" eaLnBrk="0" fontAlgn="base" hangingPunct="0">
              <a:spcBef>
                <a:spcPct val="0"/>
              </a:spcBef>
              <a:spcAft>
                <a:spcPct val="0"/>
              </a:spcAft>
              <a:defRPr sz="2400">
                <a:solidFill>
                  <a:schemeClr val="tx1"/>
                </a:solidFill>
                <a:latin typeface="Garamond" pitchFamily="18" charset="0"/>
                <a:ea typeface="Osaka"/>
                <a:cs typeface="Osaka"/>
              </a:defRPr>
            </a:lvl9pPr>
          </a:lstStyle>
          <a:p>
            <a:pPr algn="ctr">
              <a:defRPr/>
            </a:pPr>
            <a:r>
              <a:rPr lang="en-US" sz="7200" b="1" cap="small" dirty="0" smtClean="0">
                <a:solidFill>
                  <a:srgbClr val="002060"/>
                </a:solidFill>
                <a:latin typeface="Times New Roman" panose="02020603050405020304" pitchFamily="18" charset="0"/>
                <a:cs typeface="Times New Roman" panose="02020603050405020304" pitchFamily="18" charset="0"/>
              </a:rPr>
              <a:t>Enterprise</a:t>
            </a:r>
            <a:endParaRPr lang="en-US" sz="7200" b="1" i="1" cap="small" dirty="0" smtClean="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65742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 r="10390"/>
          <a:stretch/>
        </p:blipFill>
        <p:spPr>
          <a:xfrm>
            <a:off x="-11349" y="1"/>
            <a:ext cx="9235440" cy="6857999"/>
          </a:xfrm>
          <a:prstGeom prst="rect">
            <a:avLst/>
          </a:prstGeom>
        </p:spPr>
      </p:pic>
      <p:sp>
        <p:nvSpPr>
          <p:cNvPr id="6" name="TextBox 5"/>
          <p:cNvSpPr txBox="1"/>
          <p:nvPr/>
        </p:nvSpPr>
        <p:spPr>
          <a:xfrm>
            <a:off x="-11349" y="-1"/>
            <a:ext cx="9235440" cy="646331"/>
          </a:xfrm>
          <a:prstGeom prst="rect">
            <a:avLst/>
          </a:prstGeom>
          <a:solidFill>
            <a:srgbClr val="002060"/>
          </a:solidFill>
        </p:spPr>
        <p:txBody>
          <a:bodyPr wrap="square" rtlCol="0">
            <a:spAutoFit/>
          </a:bodyPr>
          <a:lstStyle/>
          <a:p>
            <a:pPr algn="ctr"/>
            <a:r>
              <a:rPr lang="en-US" sz="3600" b="1" cap="small" dirty="0" smtClean="0">
                <a:solidFill>
                  <a:schemeClr val="bg1"/>
                </a:solidFill>
                <a:latin typeface="Times New Roman" panose="02020603050405020304" pitchFamily="18" charset="0"/>
                <a:cs typeface="Times New Roman" panose="02020603050405020304" pitchFamily="18" charset="0"/>
              </a:rPr>
              <a:t>Women’s Beadwork Micro-Enterprise</a:t>
            </a:r>
            <a:endParaRPr lang="en-US" sz="3600" b="1" cap="small"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78176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0347" t="35224" r="44152" b="22896"/>
          <a:stretch/>
        </p:blipFill>
        <p:spPr>
          <a:xfrm>
            <a:off x="0" y="674924"/>
            <a:ext cx="9144000" cy="6192804"/>
          </a:xfrm>
          <a:prstGeom prst="rect">
            <a:avLst/>
          </a:prstGeom>
          <a:ln>
            <a:noFill/>
          </a:ln>
        </p:spPr>
        <p:style>
          <a:lnRef idx="2">
            <a:schemeClr val="dk1"/>
          </a:lnRef>
          <a:fillRef idx="1">
            <a:schemeClr val="lt1"/>
          </a:fillRef>
          <a:effectRef idx="0">
            <a:schemeClr val="dk1"/>
          </a:effectRef>
          <a:fontRef idx="minor">
            <a:schemeClr val="dk1"/>
          </a:fontRef>
        </p:style>
      </p:pic>
      <p:sp>
        <p:nvSpPr>
          <p:cNvPr id="3" name="TextBox 2"/>
          <p:cNvSpPr txBox="1"/>
          <p:nvPr/>
        </p:nvSpPr>
        <p:spPr>
          <a:xfrm>
            <a:off x="-152400" y="3048"/>
            <a:ext cx="9144000" cy="769441"/>
          </a:xfrm>
          <a:prstGeom prst="rect">
            <a:avLst/>
          </a:prstGeom>
          <a:solidFill>
            <a:srgbClr val="002060"/>
          </a:solidFill>
        </p:spPr>
        <p:txBody>
          <a:bodyPr wrap="square" rtlCol="0">
            <a:spAutoFit/>
          </a:bodyPr>
          <a:lstStyle/>
          <a:p>
            <a:pPr algn="ctr"/>
            <a:r>
              <a:rPr lang="en-US" sz="3200" b="1" cap="small"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 began with a </a:t>
            </a:r>
            <a:r>
              <a:rPr lang="en-US" sz="4400" b="1" cap="small"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Commitment</a:t>
            </a:r>
            <a:endParaRPr lang="en-US" sz="4400" b="1" cap="small"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33077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49670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251" t="658" r="-5251" b="658"/>
          <a:stretch/>
        </p:blipFill>
        <p:spPr>
          <a:xfrm>
            <a:off x="-540568" y="0"/>
            <a:ext cx="10306373" cy="6858000"/>
          </a:xfrm>
          <a:prstGeom prst="rect">
            <a:avLst/>
          </a:prstGeom>
        </p:spPr>
      </p:pic>
    </p:spTree>
    <p:extLst>
      <p:ext uri="{BB962C8B-B14F-4D97-AF65-F5344CB8AC3E}">
        <p14:creationId xmlns:p14="http://schemas.microsoft.com/office/powerpoint/2010/main" val="30695268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0220"/>
          <a:stretch/>
        </p:blipFill>
        <p:spPr>
          <a:xfrm>
            <a:off x="-91440" y="0"/>
            <a:ext cx="9235440" cy="6858000"/>
          </a:xfrm>
          <a:prstGeom prst="rect">
            <a:avLst/>
          </a:prstGeom>
        </p:spPr>
      </p:pic>
    </p:spTree>
    <p:extLst>
      <p:ext uri="{BB962C8B-B14F-4D97-AF65-F5344CB8AC3E}">
        <p14:creationId xmlns:p14="http://schemas.microsoft.com/office/powerpoint/2010/main" val="28703871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915" t="461" r="-5915" b="461"/>
          <a:stretch/>
        </p:blipFill>
        <p:spPr>
          <a:xfrm>
            <a:off x="-571500" y="-27384"/>
            <a:ext cx="10328076" cy="6885384"/>
          </a:xfrm>
          <a:prstGeom prst="rect">
            <a:avLst/>
          </a:prstGeom>
        </p:spPr>
      </p:pic>
    </p:spTree>
    <p:extLst>
      <p:ext uri="{BB962C8B-B14F-4D97-AF65-F5344CB8AC3E}">
        <p14:creationId xmlns:p14="http://schemas.microsoft.com/office/powerpoint/2010/main" val="4037038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24886" t="10428" r="-2" b="3358"/>
          <a:stretch/>
        </p:blipFill>
        <p:spPr bwMode="auto">
          <a:xfrm>
            <a:off x="4531589" y="3680561"/>
            <a:ext cx="4612411" cy="317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9581" y="99161"/>
            <a:ext cx="4775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7824"/>
            <a:ext cx="4403648" cy="330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11" descr="C:\Users\Sarah Liaram\Desktop\Rhino watch trip photos\IMG_20150725_142711.jpg"/>
          <p:cNvPicPr>
            <a:picLocks noChangeAspect="1" noChangeArrowheads="1"/>
          </p:cNvPicPr>
          <p:nvPr/>
        </p:nvPicPr>
        <p:blipFill rotWithShape="1">
          <a:blip r:embed="rId6">
            <a:extLst>
              <a:ext uri="{28A0092B-C50C-407E-A947-70E740481C1C}">
                <a14:useLocalDpi xmlns:a14="http://schemas.microsoft.com/office/drawing/2010/main" val="0"/>
              </a:ext>
            </a:extLst>
          </a:blip>
          <a:srcRect l="6908" r="-160"/>
          <a:stretch/>
        </p:blipFill>
        <p:spPr bwMode="auto">
          <a:xfrm>
            <a:off x="0" y="3680560"/>
            <a:ext cx="4937760" cy="317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 descr="C:\Users\Sarah Liaram\Desktop\Photos to AKP\IMG_6945.JPG"/>
          <p:cNvPicPr>
            <a:picLocks noChangeAspect="1" noChangeArrowheads="1"/>
          </p:cNvPicPr>
          <p:nvPr/>
        </p:nvPicPr>
        <p:blipFill rotWithShape="1">
          <a:blip r:embed="rId7">
            <a:extLst>
              <a:ext uri="{28A0092B-C50C-407E-A947-70E740481C1C}">
                <a14:useLocalDpi xmlns:a14="http://schemas.microsoft.com/office/drawing/2010/main" val="0"/>
              </a:ext>
            </a:extLst>
          </a:blip>
          <a:srcRect t="7302" b="2165"/>
          <a:stretch/>
        </p:blipFill>
        <p:spPr bwMode="auto">
          <a:xfrm>
            <a:off x="2788452" y="2743200"/>
            <a:ext cx="3486274" cy="210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34636" y="-2"/>
            <a:ext cx="9235440" cy="646331"/>
          </a:xfrm>
          <a:prstGeom prst="rect">
            <a:avLst/>
          </a:prstGeom>
          <a:solidFill>
            <a:srgbClr val="002060"/>
          </a:solidFill>
        </p:spPr>
        <p:txBody>
          <a:bodyPr wrap="square" rtlCol="0">
            <a:spAutoFit/>
          </a:bodyPr>
          <a:lstStyle/>
          <a:p>
            <a:pPr algn="ctr"/>
            <a:r>
              <a:rPr lang="en-US" sz="3600" b="1" cap="small" dirty="0" smtClean="0">
                <a:solidFill>
                  <a:schemeClr val="bg1"/>
                </a:solidFill>
                <a:latin typeface="Times New Roman" panose="02020603050405020304" pitchFamily="18" charset="0"/>
                <a:cs typeface="Times New Roman" panose="02020603050405020304" pitchFamily="18" charset="0"/>
              </a:rPr>
              <a:t>Success Stories</a:t>
            </a:r>
            <a:endParaRPr lang="en-US" sz="3600" b="1" cap="small"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01448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331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33664" t="5945" r="6821" b="52899"/>
          <a:stretch/>
        </p:blipFill>
        <p:spPr bwMode="auto">
          <a:xfrm>
            <a:off x="3549017" y="0"/>
            <a:ext cx="5594983" cy="6879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Rectangle 3"/>
          <p:cNvSpPr>
            <a:spLocks noGrp="1" noChangeArrowheads="1"/>
          </p:cNvSpPr>
          <p:nvPr>
            <p:ph idx="1"/>
          </p:nvPr>
        </p:nvSpPr>
        <p:spPr>
          <a:xfrm>
            <a:off x="228600" y="228600"/>
            <a:ext cx="3200400" cy="5867400"/>
          </a:xfrm>
          <a:noFill/>
        </p:spPr>
        <p:txBody>
          <a:bodyPr>
            <a:normAutofit fontScale="32500" lnSpcReduction="20000"/>
          </a:bodyPr>
          <a:lstStyle/>
          <a:p>
            <a:pPr marL="0" indent="0" eaLnBrk="1" hangingPunct="1">
              <a:buNone/>
            </a:pPr>
            <a:r>
              <a:rPr lang="en-US" altLang="en-US" sz="18500" b="1" cap="small" dirty="0" smtClean="0"/>
              <a:t>If you educate a woman, you build a nation</a:t>
            </a:r>
          </a:p>
          <a:p>
            <a:pPr marL="0" indent="0" eaLnBrk="1" hangingPunct="1">
              <a:buNone/>
            </a:pPr>
            <a:endParaRPr lang="en-US" altLang="en-US" sz="11400" b="1" cap="small" dirty="0"/>
          </a:p>
          <a:p>
            <a:pPr marL="0" indent="0" algn="r">
              <a:buNone/>
            </a:pPr>
            <a:r>
              <a:rPr lang="en-US" altLang="en-US" sz="12300" b="1" i="1" cap="small" dirty="0" smtClean="0"/>
              <a:t>-</a:t>
            </a:r>
            <a:r>
              <a:rPr lang="en-US" altLang="en-US" sz="12300" b="1" i="1" cap="small" dirty="0"/>
              <a:t>A</a:t>
            </a:r>
            <a:r>
              <a:rPr lang="en-US" altLang="en-US" sz="12300" b="1" i="1" cap="small" dirty="0" smtClean="0"/>
              <a:t>she </a:t>
            </a:r>
            <a:r>
              <a:rPr lang="en-US" altLang="en-US" sz="12300" b="1" i="1" cap="small" dirty="0" err="1" smtClean="0"/>
              <a:t>Oleng</a:t>
            </a:r>
            <a:endParaRPr lang="en-US" altLang="en-US" sz="12300" b="1" i="1" cap="small" dirty="0"/>
          </a:p>
          <a:p>
            <a:pPr marL="0" indent="0" eaLnBrk="1" hangingPunct="1">
              <a:buNone/>
            </a:pPr>
            <a:endParaRPr lang="en-US" altLang="en-US" sz="11400" b="1" cap="small" dirty="0" smtClean="0"/>
          </a:p>
          <a:p>
            <a:pPr marL="0" indent="0" eaLnBrk="1" hangingPunct="1">
              <a:buNone/>
            </a:pPr>
            <a:endParaRPr lang="en-US" altLang="en-US" sz="9300" b="1" i="1" cap="small" dirty="0"/>
          </a:p>
          <a:p>
            <a:pPr marL="0" indent="0" eaLnBrk="1" hangingPunct="1">
              <a:buNone/>
            </a:pPr>
            <a:endParaRPr lang="en-US" altLang="en-US" b="1" i="1" dirty="0" smtClean="0"/>
          </a:p>
          <a:p>
            <a:pPr eaLnBrk="1" hangingPunct="1"/>
            <a:endParaRPr lang="en-US" altLang="en-US" b="1" i="1" dirty="0" smtClean="0"/>
          </a:p>
          <a:p>
            <a:pPr eaLnBrk="1" hangingPunct="1"/>
            <a:endParaRPr lang="en-US" altLang="en-US" b="1" i="1" dirty="0" smtClean="0"/>
          </a:p>
          <a:p>
            <a:pPr eaLnBrk="1" hangingPunct="1"/>
            <a:endParaRPr lang="en-US" altLang="en-US" dirty="0" smtClean="0"/>
          </a:p>
        </p:txBody>
      </p:sp>
    </p:spTree>
    <p:extLst>
      <p:ext uri="{BB962C8B-B14F-4D97-AF65-F5344CB8AC3E}">
        <p14:creationId xmlns:p14="http://schemas.microsoft.com/office/powerpoint/2010/main" val="887597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S:\A&amp;K Philanthropy\Current\DMC Projects\Kenya\Sarah Liaram\Sarah Liaram photo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019" r="16758" b="35421"/>
          <a:stretch/>
        </p:blipFill>
        <p:spPr bwMode="auto">
          <a:xfrm>
            <a:off x="4572000" y="562065"/>
            <a:ext cx="4604426" cy="6446196"/>
          </a:xfrm>
          <a:prstGeom prst="rect">
            <a:avLst/>
          </a:prstGeom>
          <a:ln>
            <a:noFill/>
          </a:ln>
        </p:spPr>
        <p:style>
          <a:lnRef idx="2">
            <a:schemeClr val="dk1"/>
          </a:lnRef>
          <a:fillRef idx="1">
            <a:schemeClr val="lt1"/>
          </a:fillRef>
          <a:effectRef idx="0">
            <a:schemeClr val="dk1"/>
          </a:effectRef>
          <a:fontRef idx="minor">
            <a:schemeClr val="dk1"/>
          </a:fontRef>
        </p:style>
      </p:pic>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3826" t="23071" r="48756" b="35883"/>
          <a:stretch/>
        </p:blipFill>
        <p:spPr bwMode="auto">
          <a:xfrm>
            <a:off x="-2" y="760359"/>
            <a:ext cx="4715171" cy="6247902"/>
          </a:xfrm>
          <a:prstGeom prst="rect">
            <a:avLst/>
          </a:prstGeom>
          <a:ln>
            <a:noFill/>
          </a:ln>
        </p:spPr>
        <p:style>
          <a:lnRef idx="2">
            <a:schemeClr val="dk1"/>
          </a:lnRef>
          <a:fillRef idx="1">
            <a:schemeClr val="lt1"/>
          </a:fillRef>
          <a:effectRef idx="0">
            <a:schemeClr val="dk1"/>
          </a:effectRef>
          <a:fontRef idx="minor">
            <a:schemeClr val="dk1"/>
          </a:fontRef>
        </p:style>
      </p:pic>
      <p:sp>
        <p:nvSpPr>
          <p:cNvPr id="15" name="TextBox 14"/>
          <p:cNvSpPr txBox="1"/>
          <p:nvPr/>
        </p:nvSpPr>
        <p:spPr>
          <a:xfrm>
            <a:off x="0" y="-38911"/>
            <a:ext cx="9144000" cy="923330"/>
          </a:xfrm>
          <a:prstGeom prst="rect">
            <a:avLst/>
          </a:prstGeom>
          <a:solidFill>
            <a:srgbClr val="002060"/>
          </a:solidFill>
        </p:spPr>
        <p:txBody>
          <a:bodyPr wrap="square" rtlCol="0">
            <a:spAutoFit/>
          </a:bodyPr>
          <a:lstStyle/>
          <a:p>
            <a:pPr algn="ctr"/>
            <a:r>
              <a:rPr lang="en-US" sz="5400" b="1" cap="small"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Continuing the Legacy</a:t>
            </a:r>
            <a:endParaRPr lang="en-US" sz="5400" b="1" cap="small"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8375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5902" t="662" r="5962"/>
          <a:stretch/>
        </p:blipFill>
        <p:spPr>
          <a:xfrm>
            <a:off x="0" y="0"/>
            <a:ext cx="9144000" cy="6858000"/>
          </a:xfrm>
          <a:prstGeom prst="rect">
            <a:avLst/>
          </a:prstGeom>
        </p:spPr>
      </p:pic>
    </p:spTree>
    <p:extLst>
      <p:ext uri="{BB962C8B-B14F-4D97-AF65-F5344CB8AC3E}">
        <p14:creationId xmlns:p14="http://schemas.microsoft.com/office/powerpoint/2010/main" val="23657396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10633" b="456"/>
          <a:stretch/>
        </p:blipFill>
        <p:spPr>
          <a:xfrm>
            <a:off x="0" y="0"/>
            <a:ext cx="9235440" cy="6858000"/>
          </a:xfrm>
          <a:prstGeom prst="rect">
            <a:avLst/>
          </a:prstGeom>
        </p:spPr>
      </p:pic>
      <p:sp>
        <p:nvSpPr>
          <p:cNvPr id="4099" name="Rectangle 2"/>
          <p:cNvSpPr>
            <a:spLocks noGrp="1" noChangeArrowheads="1"/>
          </p:cNvSpPr>
          <p:nvPr>
            <p:ph type="title"/>
          </p:nvPr>
        </p:nvSpPr>
        <p:spPr>
          <a:xfrm>
            <a:off x="502920" y="228600"/>
            <a:ext cx="8229600" cy="1371600"/>
          </a:xfrm>
        </p:spPr>
        <p:txBody>
          <a:bodyPr>
            <a:normAutofit/>
          </a:bodyPr>
          <a:lstStyle/>
          <a:p>
            <a:r>
              <a:rPr lang="en-US" altLang="en-US" b="1" i="1" dirty="0" smtClean="0">
                <a:solidFill>
                  <a:schemeClr val="bg1"/>
                </a:solidFill>
              </a:rPr>
              <a:t>OBJECTIVE: </a:t>
            </a:r>
            <a:br>
              <a:rPr lang="en-US" altLang="en-US" b="1" i="1" dirty="0" smtClean="0">
                <a:solidFill>
                  <a:schemeClr val="bg1"/>
                </a:solidFill>
              </a:rPr>
            </a:br>
            <a:r>
              <a:rPr lang="en-US" altLang="en-US" sz="3600" i="1" dirty="0" smtClean="0">
                <a:solidFill>
                  <a:schemeClr val="bg1"/>
                </a:solidFill>
                <a:latin typeface="Arial Black" pitchFamily="34" charset="0"/>
              </a:rPr>
              <a:t>Empower </a:t>
            </a:r>
            <a:r>
              <a:rPr lang="en-US" altLang="en-US" sz="3600" i="1" dirty="0">
                <a:solidFill>
                  <a:schemeClr val="bg1"/>
                </a:solidFill>
                <a:latin typeface="Arial Black" pitchFamily="34" charset="0"/>
              </a:rPr>
              <a:t>the “voiceless</a:t>
            </a:r>
            <a:r>
              <a:rPr lang="en-US" altLang="en-US" sz="3600" i="1" dirty="0" smtClean="0">
                <a:solidFill>
                  <a:schemeClr val="bg1"/>
                </a:solidFill>
                <a:latin typeface="Arial Black" pitchFamily="34" charset="0"/>
              </a:rPr>
              <a:t>”</a:t>
            </a:r>
            <a:endParaRPr lang="en-US" altLang="en-US" sz="3600" b="1" i="1" dirty="0" smtClean="0"/>
          </a:p>
        </p:txBody>
      </p:sp>
    </p:spTree>
    <p:extLst>
      <p:ext uri="{BB962C8B-B14F-4D97-AF65-F5344CB8AC3E}">
        <p14:creationId xmlns:p14="http://schemas.microsoft.com/office/powerpoint/2010/main" val="1019691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4596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2"/>
          <p:cNvSpPr txBox="1">
            <a:spLocks noChangeArrowheads="1"/>
          </p:cNvSpPr>
          <p:nvPr/>
        </p:nvSpPr>
        <p:spPr bwMode="auto">
          <a:xfrm>
            <a:off x="990600" y="2486114"/>
            <a:ext cx="7467600" cy="1200329"/>
          </a:xfrm>
          <a:prstGeom prst="rect">
            <a:avLst/>
          </a:prstGeom>
          <a:solidFill>
            <a:schemeClr val="bg1">
              <a:alpha val="0"/>
            </a:schemeClr>
          </a:solidFill>
          <a:ln>
            <a:noFill/>
          </a:ln>
          <a:extLst/>
        </p:spPr>
        <p:txBody>
          <a:bodyPr>
            <a:spAutoFit/>
          </a:bodyPr>
          <a:lstStyle>
            <a:lvl1pPr eaLnBrk="0" hangingPunct="0">
              <a:defRPr sz="2400">
                <a:solidFill>
                  <a:schemeClr val="tx1"/>
                </a:solidFill>
                <a:latin typeface="Garamond" pitchFamily="18" charset="0"/>
                <a:ea typeface="Osaka"/>
                <a:cs typeface="Osaka"/>
              </a:defRPr>
            </a:lvl1pPr>
            <a:lvl2pPr marL="742950" indent="-285750" eaLnBrk="0" hangingPunct="0">
              <a:defRPr sz="2400">
                <a:solidFill>
                  <a:schemeClr val="tx1"/>
                </a:solidFill>
                <a:latin typeface="Garamond" pitchFamily="18" charset="0"/>
                <a:ea typeface="Osaka"/>
                <a:cs typeface="Osaka"/>
              </a:defRPr>
            </a:lvl2pPr>
            <a:lvl3pPr marL="1143000" indent="-228600" eaLnBrk="0" hangingPunct="0">
              <a:defRPr sz="2400">
                <a:solidFill>
                  <a:schemeClr val="tx1"/>
                </a:solidFill>
                <a:latin typeface="Garamond" pitchFamily="18" charset="0"/>
                <a:ea typeface="Osaka"/>
                <a:cs typeface="Osaka"/>
              </a:defRPr>
            </a:lvl3pPr>
            <a:lvl4pPr marL="1600200" indent="-228600" eaLnBrk="0" hangingPunct="0">
              <a:defRPr sz="2400">
                <a:solidFill>
                  <a:schemeClr val="tx1"/>
                </a:solidFill>
                <a:latin typeface="Garamond" pitchFamily="18" charset="0"/>
                <a:ea typeface="Osaka"/>
                <a:cs typeface="Osaka"/>
              </a:defRPr>
            </a:lvl4pPr>
            <a:lvl5pPr marL="2057400" indent="-228600" eaLnBrk="0" hangingPunct="0">
              <a:defRPr sz="2400">
                <a:solidFill>
                  <a:schemeClr val="tx1"/>
                </a:solidFill>
                <a:latin typeface="Garamond" pitchFamily="18" charset="0"/>
                <a:ea typeface="Osaka"/>
                <a:cs typeface="Osaka"/>
              </a:defRPr>
            </a:lvl5pPr>
            <a:lvl6pPr marL="2514600" indent="-228600" eaLnBrk="0" fontAlgn="base" hangingPunct="0">
              <a:spcBef>
                <a:spcPct val="0"/>
              </a:spcBef>
              <a:spcAft>
                <a:spcPct val="0"/>
              </a:spcAft>
              <a:defRPr sz="2400">
                <a:solidFill>
                  <a:schemeClr val="tx1"/>
                </a:solidFill>
                <a:latin typeface="Garamond" pitchFamily="18" charset="0"/>
                <a:ea typeface="Osaka"/>
                <a:cs typeface="Osaka"/>
              </a:defRPr>
            </a:lvl6pPr>
            <a:lvl7pPr marL="2971800" indent="-228600" eaLnBrk="0" fontAlgn="base" hangingPunct="0">
              <a:spcBef>
                <a:spcPct val="0"/>
              </a:spcBef>
              <a:spcAft>
                <a:spcPct val="0"/>
              </a:spcAft>
              <a:defRPr sz="2400">
                <a:solidFill>
                  <a:schemeClr val="tx1"/>
                </a:solidFill>
                <a:latin typeface="Garamond" pitchFamily="18" charset="0"/>
                <a:ea typeface="Osaka"/>
                <a:cs typeface="Osaka"/>
              </a:defRPr>
            </a:lvl7pPr>
            <a:lvl8pPr marL="3429000" indent="-228600" eaLnBrk="0" fontAlgn="base" hangingPunct="0">
              <a:spcBef>
                <a:spcPct val="0"/>
              </a:spcBef>
              <a:spcAft>
                <a:spcPct val="0"/>
              </a:spcAft>
              <a:defRPr sz="2400">
                <a:solidFill>
                  <a:schemeClr val="tx1"/>
                </a:solidFill>
                <a:latin typeface="Garamond" pitchFamily="18" charset="0"/>
                <a:ea typeface="Osaka"/>
                <a:cs typeface="Osaka"/>
              </a:defRPr>
            </a:lvl8pPr>
            <a:lvl9pPr marL="3886200" indent="-228600" eaLnBrk="0" fontAlgn="base" hangingPunct="0">
              <a:spcBef>
                <a:spcPct val="0"/>
              </a:spcBef>
              <a:spcAft>
                <a:spcPct val="0"/>
              </a:spcAft>
              <a:defRPr sz="2400">
                <a:solidFill>
                  <a:schemeClr val="tx1"/>
                </a:solidFill>
                <a:latin typeface="Garamond" pitchFamily="18" charset="0"/>
                <a:ea typeface="Osaka"/>
                <a:cs typeface="Osaka"/>
              </a:defRPr>
            </a:lvl9pPr>
          </a:lstStyle>
          <a:p>
            <a:pPr algn="ctr">
              <a:defRPr/>
            </a:pPr>
            <a:r>
              <a:rPr lang="en-US" sz="7200" b="1" cap="small" dirty="0" smtClean="0">
                <a:solidFill>
                  <a:srgbClr val="002060"/>
                </a:solidFill>
                <a:latin typeface="Times New Roman" panose="02020603050405020304" pitchFamily="18" charset="0"/>
                <a:cs typeface="Times New Roman" panose="02020603050405020304" pitchFamily="18" charset="0"/>
              </a:rPr>
              <a:t>Education</a:t>
            </a:r>
            <a:endParaRPr lang="en-US" sz="7200" b="1" i="1" cap="small" dirty="0" smtClean="0">
              <a:solidFill>
                <a:srgbClr val="00206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990598" y="2222480"/>
            <a:ext cx="7201763" cy="830997"/>
          </a:xfrm>
          <a:prstGeom prst="rect">
            <a:avLst/>
          </a:prstGeom>
        </p:spPr>
        <p:txBody>
          <a:bodyPr wrap="square">
            <a:spAutoFit/>
          </a:bodyPr>
          <a:lstStyle/>
          <a:p>
            <a:pPr algn="ctr" eaLnBrk="0" hangingPunct="0">
              <a:defRPr/>
            </a:pPr>
            <a:r>
              <a:rPr lang="en-US" sz="2400" dirty="0">
                <a:solidFill>
                  <a:prstClr val="white">
                    <a:lumMod val="50000"/>
                  </a:prstClr>
                </a:solidFill>
                <a:latin typeface="Times New Roman" panose="02020603050405020304" pitchFamily="18" charset="0"/>
                <a:cs typeface="Times New Roman" panose="02020603050405020304" pitchFamily="18" charset="0"/>
              </a:rPr>
              <a:t> </a:t>
            </a:r>
          </a:p>
          <a:p>
            <a:pPr algn="ctr" eaLnBrk="0" hangingPunct="0">
              <a:defRPr/>
            </a:pPr>
            <a:r>
              <a:rPr lang="en-US" sz="2400" dirty="0" smtClean="0">
                <a:solidFill>
                  <a:prstClr val="white">
                    <a:lumMod val="50000"/>
                  </a:prstClr>
                </a:solidFill>
                <a:latin typeface="Times New Roman" panose="02020603050405020304" pitchFamily="18" charset="0"/>
                <a:cs typeface="Times New Roman" panose="02020603050405020304" pitchFamily="18" charset="0"/>
              </a:rPr>
              <a:t> </a:t>
            </a:r>
            <a:endParaRPr lang="en-US" sz="2400" dirty="0">
              <a:solidFill>
                <a:prstClr val="white">
                  <a:lumMod val="50000"/>
                </a:prstClr>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163" y="6107719"/>
            <a:ext cx="3297382" cy="674081"/>
          </a:xfrm>
          <a:prstGeom prst="rect">
            <a:avLst/>
          </a:prstGeom>
        </p:spPr>
      </p:pic>
    </p:spTree>
    <p:extLst>
      <p:ext uri="{BB962C8B-B14F-4D97-AF65-F5344CB8AC3E}">
        <p14:creationId xmlns:p14="http://schemas.microsoft.com/office/powerpoint/2010/main" val="27103669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057400"/>
            <a:ext cx="8001000" cy="369332"/>
          </a:xfrm>
          <a:prstGeom prst="rect">
            <a:avLst/>
          </a:prstGeom>
          <a:noFill/>
        </p:spPr>
        <p:txBody>
          <a:bodyPr wrap="square" rtlCol="0">
            <a:spAutoFit/>
          </a:bodyPr>
          <a:lstStyle/>
          <a:p>
            <a:endParaRPr lang="en-US" dirty="0"/>
          </a:p>
        </p:txBody>
      </p:sp>
      <p:pic>
        <p:nvPicPr>
          <p:cNvPr id="11" name="Picture 3" descr="C:\Users\Kelvin\Desktop\Enkereri School Project\Week 8\CAM0021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1466"/>
          <a:stretch/>
        </p:blipFill>
        <p:spPr bwMode="auto">
          <a:xfrm>
            <a:off x="-381000" y="914400"/>
            <a:ext cx="9643975" cy="6176693"/>
          </a:xfrm>
          <a:prstGeom prst="rect">
            <a:avLst/>
          </a:prstGeom>
          <a:ln>
            <a:noFill/>
          </a:ln>
          <a:extLst/>
        </p:spPr>
        <p:style>
          <a:lnRef idx="2">
            <a:schemeClr val="dk1"/>
          </a:lnRef>
          <a:fillRef idx="1">
            <a:schemeClr val="lt1"/>
          </a:fillRef>
          <a:effectRef idx="0">
            <a:schemeClr val="dk1"/>
          </a:effectRef>
          <a:fontRef idx="minor">
            <a:schemeClr val="dk1"/>
          </a:fontRef>
        </p:style>
      </p:pic>
      <p:sp>
        <p:nvSpPr>
          <p:cNvPr id="18" name="TextBox 17"/>
          <p:cNvSpPr txBox="1"/>
          <p:nvPr/>
        </p:nvSpPr>
        <p:spPr>
          <a:xfrm>
            <a:off x="-381000" y="0"/>
            <a:ext cx="9906000" cy="923330"/>
          </a:xfrm>
          <a:prstGeom prst="rect">
            <a:avLst/>
          </a:prstGeom>
          <a:solidFill>
            <a:srgbClr val="002060"/>
          </a:solidFill>
        </p:spPr>
        <p:txBody>
          <a:bodyPr wrap="square" rtlCol="0">
            <a:spAutoFit/>
          </a:bodyPr>
          <a:lstStyle/>
          <a:p>
            <a:pPr algn="ctr"/>
            <a:r>
              <a:rPr lang="en-US" sz="5400" b="1" cap="small"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Enkereri</a:t>
            </a:r>
            <a:r>
              <a:rPr lang="en-US" sz="5400" b="1" cap="small"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cap="small"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Shool</a:t>
            </a:r>
            <a:endParaRPr lang="en-US" sz="5400" b="1" cap="small"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84196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90598" y="2222480"/>
            <a:ext cx="7201763" cy="830997"/>
          </a:xfrm>
          <a:prstGeom prst="rect">
            <a:avLst/>
          </a:prstGeom>
        </p:spPr>
        <p:txBody>
          <a:bodyPr wrap="square">
            <a:spAutoFit/>
          </a:bodyPr>
          <a:lstStyle/>
          <a:p>
            <a:pPr algn="ctr" eaLnBrk="0" hangingPunct="0">
              <a:defRPr/>
            </a:pPr>
            <a:r>
              <a:rPr lang="en-US" sz="2400" dirty="0">
                <a:solidFill>
                  <a:prstClr val="white">
                    <a:lumMod val="50000"/>
                  </a:prstClr>
                </a:solidFill>
                <a:latin typeface="Times New Roman" panose="02020603050405020304" pitchFamily="18" charset="0"/>
                <a:cs typeface="Times New Roman" panose="02020603050405020304" pitchFamily="18" charset="0"/>
              </a:rPr>
              <a:t> </a:t>
            </a:r>
          </a:p>
          <a:p>
            <a:pPr algn="ctr" eaLnBrk="0" hangingPunct="0">
              <a:defRPr/>
            </a:pPr>
            <a:r>
              <a:rPr lang="en-US" sz="2400" dirty="0" smtClean="0">
                <a:solidFill>
                  <a:prstClr val="white">
                    <a:lumMod val="50000"/>
                  </a:prstClr>
                </a:solidFill>
                <a:latin typeface="Times New Roman" panose="02020603050405020304" pitchFamily="18" charset="0"/>
                <a:cs typeface="Times New Roman" panose="02020603050405020304" pitchFamily="18" charset="0"/>
              </a:rPr>
              <a:t> </a:t>
            </a:r>
            <a:endParaRPr lang="en-US" sz="2400" dirty="0">
              <a:solidFill>
                <a:prstClr val="white">
                  <a:lumMod val="50000"/>
                </a:prst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1511" b="-64"/>
          <a:stretch/>
        </p:blipFill>
        <p:spPr>
          <a:xfrm>
            <a:off x="0" y="0"/>
            <a:ext cx="10131158" cy="7010400"/>
          </a:xfrm>
          <a:prstGeom prst="rect">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4557081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773</TotalTime>
  <Words>569</Words>
  <Application>Microsoft Office PowerPoint</Application>
  <PresentationFormat>On-screen Show (4:3)</PresentationFormat>
  <Paragraphs>91</Paragraphs>
  <Slides>25</Slides>
  <Notes>16</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OBJECTIVE:  Empower the “voiceless”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Abercrombie &amp; Kent USA,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Freeman, Katie</dc:creator>
  <cp:lastModifiedBy>Fawcett, Jean</cp:lastModifiedBy>
  <cp:revision>30</cp:revision>
  <dcterms:created xsi:type="dcterms:W3CDTF">2015-09-14T20:36:47Z</dcterms:created>
  <dcterms:modified xsi:type="dcterms:W3CDTF">2015-09-25T19:43:56Z</dcterms:modified>
</cp:coreProperties>
</file>